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45"/>
  </p:notesMasterIdLst>
  <p:handoutMasterIdLst>
    <p:handoutMasterId r:id="rId46"/>
  </p:handoutMasterIdLst>
  <p:sldIdLst>
    <p:sldId id="257" r:id="rId2"/>
    <p:sldId id="428" r:id="rId3"/>
    <p:sldId id="369" r:id="rId4"/>
    <p:sldId id="370" r:id="rId5"/>
    <p:sldId id="371" r:id="rId6"/>
    <p:sldId id="372" r:id="rId7"/>
    <p:sldId id="373" r:id="rId8"/>
    <p:sldId id="375" r:id="rId9"/>
    <p:sldId id="378" r:id="rId10"/>
    <p:sldId id="379" r:id="rId11"/>
    <p:sldId id="376" r:id="rId12"/>
    <p:sldId id="380" r:id="rId13"/>
    <p:sldId id="381" r:id="rId14"/>
    <p:sldId id="377" r:id="rId15"/>
    <p:sldId id="382" r:id="rId16"/>
    <p:sldId id="385" r:id="rId17"/>
    <p:sldId id="387" r:id="rId18"/>
    <p:sldId id="397" r:id="rId19"/>
    <p:sldId id="389" r:id="rId20"/>
    <p:sldId id="391" r:id="rId21"/>
    <p:sldId id="392" r:id="rId22"/>
    <p:sldId id="269" r:id="rId23"/>
    <p:sldId id="394" r:id="rId24"/>
    <p:sldId id="395" r:id="rId25"/>
    <p:sldId id="388" r:id="rId26"/>
    <p:sldId id="396" r:id="rId27"/>
    <p:sldId id="419" r:id="rId28"/>
    <p:sldId id="400" r:id="rId29"/>
    <p:sldId id="401" r:id="rId30"/>
    <p:sldId id="421" r:id="rId31"/>
    <p:sldId id="404" r:id="rId32"/>
    <p:sldId id="422" r:id="rId33"/>
    <p:sldId id="423" r:id="rId34"/>
    <p:sldId id="429" r:id="rId35"/>
    <p:sldId id="427" r:id="rId36"/>
    <p:sldId id="407" r:id="rId37"/>
    <p:sldId id="426" r:id="rId38"/>
    <p:sldId id="417" r:id="rId39"/>
    <p:sldId id="418" r:id="rId40"/>
    <p:sldId id="430" r:id="rId41"/>
    <p:sldId id="398" r:id="rId42"/>
    <p:sldId id="302" r:id="rId43"/>
    <p:sldId id="38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4A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1" autoAdjust="0"/>
    <p:restoredTop sz="84594"/>
  </p:normalViewPr>
  <p:slideViewPr>
    <p:cSldViewPr snapToGrid="0">
      <p:cViewPr varScale="1">
        <p:scale>
          <a:sx n="213" d="100"/>
          <a:sy n="213" d="100"/>
        </p:scale>
        <p:origin x="176"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C56720-1B69-495A-933E-D29ADCB614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54E48A3-6D8C-4138-BAD4-0E8FCA072E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1E536A-67CD-4018-913B-70B50EEC80C1}" type="datetime1">
              <a:rPr lang="en-US" smtClean="0"/>
              <a:t>10/3/18</a:t>
            </a:fld>
            <a:endParaRPr lang="en-US"/>
          </a:p>
        </p:txBody>
      </p:sp>
      <p:sp>
        <p:nvSpPr>
          <p:cNvPr id="4" name="Footer Placeholder 3">
            <a:extLst>
              <a:ext uri="{FF2B5EF4-FFF2-40B4-BE49-F238E27FC236}">
                <a16:creationId xmlns:a16="http://schemas.microsoft.com/office/drawing/2014/main" id="{03A7A319-9CA0-48F8-A2E3-5DA12F90FB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A91E92-3634-490C-8DA6-FB6328653A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E1B043-18BC-498C-8E25-F40E8E5EBA6F}" type="slidenum">
              <a:rPr lang="en-US" smtClean="0"/>
              <a:t>‹#›</a:t>
            </a:fld>
            <a:endParaRPr lang="en-US"/>
          </a:p>
        </p:txBody>
      </p:sp>
    </p:spTree>
    <p:extLst>
      <p:ext uri="{BB962C8B-B14F-4D97-AF65-F5344CB8AC3E}">
        <p14:creationId xmlns:p14="http://schemas.microsoft.com/office/powerpoint/2010/main" val="1125766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0A4EFF-4726-4B34-B3B1-DACB8B2B2A0E}" type="datetime1">
              <a:rPr lang="en-US" smtClean="0"/>
              <a:t>10/3/18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4FC83-CE88-4929-A582-FD196C0D4FF3}" type="slidenum">
              <a:rPr lang="en-US" smtClean="0"/>
              <a:t>‹#›</a:t>
            </a:fld>
            <a:endParaRPr lang="en-US"/>
          </a:p>
        </p:txBody>
      </p:sp>
    </p:spTree>
    <p:extLst>
      <p:ext uri="{BB962C8B-B14F-4D97-AF65-F5344CB8AC3E}">
        <p14:creationId xmlns:p14="http://schemas.microsoft.com/office/powerpoint/2010/main" val="37866016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A88E9920-110E-4E4B-8C93-8B3BAD562BFD}" type="slidenum">
              <a:rPr lang="en-US" altLang="en-US"/>
              <a:pPr/>
              <a:t>9</a:t>
            </a:fld>
            <a:endParaRPr lang="en-US" alt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altLang="en-US" dirty="0" err="1"/>
              <a:t>Pg</a:t>
            </a:r>
            <a:r>
              <a:rPr lang="en-US" altLang="en-US" dirty="0"/>
              <a:t>/282/Tanenbaum</a:t>
            </a:r>
            <a:r>
              <a:rPr lang="en-US" altLang="en-US" baseline="0" dirty="0"/>
              <a:t> </a:t>
            </a:r>
          </a:p>
          <a:p>
            <a:endParaRPr lang="en-US" altLang="en-US" baseline="0" dirty="0"/>
          </a:p>
          <a:p>
            <a:r>
              <a:rPr lang="en-US" altLang="en-US" baseline="0" dirty="0"/>
              <a:t>Idea is that P1 writes to variable X, updating it to Value a. That update is propagated to all other local copies. </a:t>
            </a:r>
          </a:p>
          <a:p>
            <a:r>
              <a:rPr lang="en-US" altLang="en-US" baseline="0" dirty="0"/>
              <a:t>At some point P2 reads x, gets a value Nil (since it was </a:t>
            </a:r>
            <a:r>
              <a:rPr lang="en-US" altLang="en-US" baseline="0" dirty="0" err="1"/>
              <a:t>unitalized</a:t>
            </a:r>
            <a:r>
              <a:rPr lang="en-US" altLang="en-US" baseline="0" dirty="0"/>
              <a:t>) and then subsequently gets a value of “a” for variable x. </a:t>
            </a:r>
          </a:p>
        </p:txBody>
      </p:sp>
    </p:spTree>
    <p:extLst>
      <p:ext uri="{BB962C8B-B14F-4D97-AF65-F5344CB8AC3E}">
        <p14:creationId xmlns:p14="http://schemas.microsoft.com/office/powerpoint/2010/main" val="1517896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 difference,</a:t>
            </a:r>
            <a:r>
              <a:rPr lang="en-US" baseline="0" dirty="0"/>
              <a:t> you want replicated Write protocols so that you can write to multiple replicas instead of just one. </a:t>
            </a:r>
            <a:endParaRPr lang="en-US" dirty="0"/>
          </a:p>
        </p:txBody>
      </p:sp>
    </p:spTree>
    <p:extLst>
      <p:ext uri="{BB962C8B-B14F-4D97-AF65-F5344CB8AC3E}">
        <p14:creationId xmlns:p14="http://schemas.microsoft.com/office/powerpoint/2010/main" val="132621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Adapted from: </a:t>
            </a:r>
            <a:r>
              <a:rPr lang="en-US" sz="1200" dirty="0"/>
              <a:t>John </a:t>
            </a:r>
            <a:r>
              <a:rPr lang="en-US" sz="1200" dirty="0" err="1"/>
              <a:t>Ousterhout</a:t>
            </a:r>
            <a:r>
              <a:rPr lang="en-US" sz="1200" dirty="0"/>
              <a:t> &amp; Diego </a:t>
            </a:r>
            <a:r>
              <a:rPr lang="en-US" sz="1200" dirty="0" err="1"/>
              <a:t>Ongaro</a:t>
            </a:r>
            <a:r>
              <a:rPr lang="en-US" sz="1200" dirty="0"/>
              <a:t>, Stanford University.</a:t>
            </a:r>
            <a:r>
              <a:rPr lang="en-US" altLang="en-US" sz="1200" dirty="0"/>
              <a:t> </a:t>
            </a:r>
            <a:r>
              <a:rPr lang="en-US" sz="1200" dirty="0"/>
              <a:t>Implementing Replicated Logs with </a:t>
            </a:r>
            <a:r>
              <a:rPr lang="en-US" sz="1200" dirty="0" err="1"/>
              <a:t>Paxos</a:t>
            </a:r>
            <a:r>
              <a:rPr lang="en-US" sz="1200" dirty="0"/>
              <a:t>. 2013.</a:t>
            </a:r>
            <a:endParaRPr lang="en-US" dirty="0"/>
          </a:p>
          <a:p>
            <a:r>
              <a:rPr lang="en-US" dirty="0"/>
              <a:t>https://</a:t>
            </a:r>
            <a:r>
              <a:rPr lang="en-US" dirty="0" err="1"/>
              <a:t>ramcloud.stanford.edu</a:t>
            </a:r>
            <a:r>
              <a:rPr lang="en-US" dirty="0"/>
              <a:t>/~</a:t>
            </a:r>
            <a:r>
              <a:rPr lang="en-US" dirty="0" err="1"/>
              <a:t>ongaro</a:t>
            </a:r>
            <a:r>
              <a:rPr lang="en-US" dirty="0"/>
              <a:t>/</a:t>
            </a:r>
            <a:r>
              <a:rPr lang="en-US" dirty="0" err="1"/>
              <a:t>userstudy</a:t>
            </a:r>
            <a:r>
              <a:rPr lang="en-US" dirty="0"/>
              <a:t>/</a:t>
            </a:r>
            <a:r>
              <a:rPr lang="en-US" dirty="0" err="1"/>
              <a:t>paxos.pptx</a:t>
            </a:r>
            <a:endParaRPr lang="en-US" dirty="0"/>
          </a:p>
          <a:p>
            <a:endParaRPr lang="en-US" dirty="0"/>
          </a:p>
        </p:txBody>
      </p:sp>
      <p:sp>
        <p:nvSpPr>
          <p:cNvPr id="4" name="Slide Number Placeholder 3"/>
          <p:cNvSpPr>
            <a:spLocks noGrp="1"/>
          </p:cNvSpPr>
          <p:nvPr>
            <p:ph type="sldNum" sz="quarter" idx="5"/>
          </p:nvPr>
        </p:nvSpPr>
        <p:spPr/>
        <p:txBody>
          <a:bodyPr/>
          <a:lstStyle/>
          <a:p>
            <a:fld id="{AB74FC83-CE88-4929-A582-FD196C0D4FF3}" type="slidenum">
              <a:rPr lang="en-US" smtClean="0"/>
              <a:t>27</a:t>
            </a:fld>
            <a:endParaRPr lang="en-US"/>
          </a:p>
        </p:txBody>
      </p:sp>
    </p:spTree>
    <p:extLst>
      <p:ext uri="{BB962C8B-B14F-4D97-AF65-F5344CB8AC3E}">
        <p14:creationId xmlns:p14="http://schemas.microsoft.com/office/powerpoint/2010/main" val="3456585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PAXOS sacrifices liveness in</a:t>
            </a:r>
            <a:r>
              <a:rPr lang="en-US" baseline="0" dirty="0"/>
              <a:t> favor of correctness </a:t>
            </a:r>
            <a:endParaRPr lang="en-US" dirty="0"/>
          </a:p>
        </p:txBody>
      </p:sp>
    </p:spTree>
    <p:extLst>
      <p:ext uri="{BB962C8B-B14F-4D97-AF65-F5344CB8AC3E}">
        <p14:creationId xmlns:p14="http://schemas.microsoft.com/office/powerpoint/2010/main" val="1922804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4FD3B835-D555-0840-9CAF-B437FF470C75}" type="slidenum">
              <a:rPr lang="en-US" altLang="en-US"/>
              <a:pPr/>
              <a:t>29</a:t>
            </a:fld>
            <a:endParaRPr lang="en-US" alt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altLang="en-US" dirty="0"/>
              <a:t>Fail-stop vs Fail-recover faults.</a:t>
            </a:r>
            <a:r>
              <a:rPr lang="en-US" altLang="en-US" baseline="0" dirty="0"/>
              <a:t> Synchronous systems vs asynchronous systems. </a:t>
            </a:r>
          </a:p>
          <a:p>
            <a:pPr marL="0" marR="0" indent="0" defTabSz="584200" eaLnBrk="1" fontAlgn="auto" latinLnBrk="0" hangingPunct="1">
              <a:lnSpc>
                <a:spcPct val="100000"/>
              </a:lnSpc>
              <a:spcBef>
                <a:spcPts val="0"/>
              </a:spcBef>
              <a:spcAft>
                <a:spcPts val="0"/>
              </a:spcAft>
              <a:buClrTx/>
              <a:buSzTx/>
              <a:buFontTx/>
              <a:buNone/>
              <a:tabLst/>
              <a:defRPr/>
            </a:pPr>
            <a:endParaRPr lang="en-US" altLang="en-US" baseline="0" dirty="0"/>
          </a:p>
          <a:p>
            <a:pPr marL="0" marR="0" indent="0" defTabSz="584200" eaLnBrk="1" fontAlgn="auto" latinLnBrk="0" hangingPunct="1">
              <a:lnSpc>
                <a:spcPct val="100000"/>
              </a:lnSpc>
              <a:spcBef>
                <a:spcPts val="0"/>
              </a:spcBef>
              <a:spcAft>
                <a:spcPts val="0"/>
              </a:spcAft>
              <a:buClrTx/>
              <a:buSzTx/>
              <a:buFontTx/>
              <a:buNone/>
              <a:tabLst/>
              <a:defRPr/>
            </a:pPr>
            <a:r>
              <a:rPr lang="en-US" altLang="en-US" baseline="0" dirty="0"/>
              <a:t>Optional Additional Reading: </a:t>
            </a:r>
            <a:r>
              <a:rPr lang="en-US" b="1" dirty="0"/>
              <a:t>http://the-paper-</a:t>
            </a:r>
            <a:r>
              <a:rPr lang="en-US" b="1" dirty="0" err="1"/>
              <a:t>trail.org</a:t>
            </a:r>
            <a:r>
              <a:rPr lang="en-US" b="1" dirty="0"/>
              <a:t>/blog/consensus-protocols-</a:t>
            </a:r>
            <a:r>
              <a:rPr lang="en-US" b="1" dirty="0" err="1"/>
              <a:t>paxos</a:t>
            </a:r>
            <a:r>
              <a:rPr lang="en-US" b="1" dirty="0"/>
              <a:t>/ </a:t>
            </a:r>
          </a:p>
          <a:p>
            <a:r>
              <a:rPr lang="en-US" altLang="en-US" dirty="0"/>
              <a:t>                                               </a:t>
            </a:r>
            <a:r>
              <a:rPr lang="en-US" altLang="en-US" b="1" dirty="0"/>
              <a:t>https://</a:t>
            </a:r>
            <a:r>
              <a:rPr lang="en-US" altLang="en-US" b="1" dirty="0" err="1"/>
              <a:t>www.the</a:t>
            </a:r>
            <a:r>
              <a:rPr lang="en-US" altLang="en-US" b="1" dirty="0"/>
              <a:t>-paper-</a:t>
            </a:r>
            <a:r>
              <a:rPr lang="en-US" altLang="en-US" b="1" dirty="0" err="1"/>
              <a:t>trail.org</a:t>
            </a:r>
            <a:r>
              <a:rPr lang="en-US" altLang="en-US" b="1" dirty="0"/>
              <a:t>/post/2008-08-13-a-brief-tour-of-flp-impossibility/ </a:t>
            </a:r>
          </a:p>
          <a:p>
            <a:r>
              <a:rPr lang="en-US" altLang="en-US" dirty="0"/>
              <a:t> </a:t>
            </a:r>
          </a:p>
          <a:p>
            <a:r>
              <a:rPr lang="en-US" sz="1200" b="0" i="0" kern="1200" dirty="0">
                <a:solidFill>
                  <a:schemeClr val="tx1"/>
                </a:solidFill>
                <a:effectLst/>
                <a:latin typeface="+mn-lt"/>
                <a:ea typeface="+mn-ea"/>
                <a:cs typeface="+mn-cs"/>
              </a:rPr>
              <a:t>Wikipedia: https://</a:t>
            </a:r>
            <a:r>
              <a:rPr lang="en-US" sz="1200" b="0" i="0" kern="1200" dirty="0" err="1">
                <a:solidFill>
                  <a:schemeClr val="tx1"/>
                </a:solidFill>
                <a:effectLst/>
                <a:latin typeface="+mn-lt"/>
                <a:ea typeface="+mn-ea"/>
                <a:cs typeface="+mn-cs"/>
              </a:rPr>
              <a:t>en.wikipedia.org</a:t>
            </a:r>
            <a:r>
              <a:rPr lang="en-US" sz="1200" b="0" i="0" kern="1200" dirty="0">
                <a:solidFill>
                  <a:schemeClr val="tx1"/>
                </a:solidFill>
                <a:effectLst/>
                <a:latin typeface="+mn-lt"/>
                <a:ea typeface="+mn-ea"/>
                <a:cs typeface="+mn-cs"/>
              </a:rPr>
              <a:t>/wiki/Consensus_(</a:t>
            </a:r>
            <a:r>
              <a:rPr lang="en-US" sz="1200" b="0" i="0" kern="1200" dirty="0" err="1">
                <a:solidFill>
                  <a:schemeClr val="tx1"/>
                </a:solidFill>
                <a:effectLst/>
                <a:latin typeface="+mn-lt"/>
                <a:ea typeface="+mn-ea"/>
                <a:cs typeface="+mn-cs"/>
              </a:rPr>
              <a:t>computer_science</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“The FLP result does not state that consensus can never be reached: merely that under the model's assumptions, no algorithm can always reach consensus in bounded time. In practice it is highly unlikely to occur.” </a:t>
            </a:r>
          </a:p>
          <a:p>
            <a:endParaRPr lang="en-US" alt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32678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33C5A0-49AD-4456-B170-B4454905C7F9}" type="slidenum">
              <a:rPr lang="en-US" smtClean="0"/>
              <a:pPr>
                <a:defRPr/>
              </a:pPr>
              <a:t>34</a:t>
            </a:fld>
            <a:endParaRPr lang="en-US"/>
          </a:p>
        </p:txBody>
      </p:sp>
    </p:spTree>
    <p:extLst>
      <p:ext uri="{BB962C8B-B14F-4D97-AF65-F5344CB8AC3E}">
        <p14:creationId xmlns:p14="http://schemas.microsoft.com/office/powerpoint/2010/main" val="3689768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Coordinators are essentially Leaders in</a:t>
            </a:r>
            <a:r>
              <a:rPr lang="en-US" baseline="0" dirty="0"/>
              <a:t> </a:t>
            </a:r>
            <a:r>
              <a:rPr lang="en-US" baseline="0" dirty="0" err="1"/>
              <a:t>Paxos</a:t>
            </a:r>
            <a:endParaRPr lang="en-US" dirty="0"/>
          </a:p>
        </p:txBody>
      </p:sp>
    </p:spTree>
    <p:extLst>
      <p:ext uri="{BB962C8B-B14F-4D97-AF65-F5344CB8AC3E}">
        <p14:creationId xmlns:p14="http://schemas.microsoft.com/office/powerpoint/2010/main" val="1426654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Coordinators are essentially Leaders in</a:t>
            </a:r>
            <a:r>
              <a:rPr lang="en-US" baseline="0" dirty="0"/>
              <a:t> </a:t>
            </a:r>
            <a:r>
              <a:rPr lang="en-US" baseline="0" dirty="0" err="1"/>
              <a:t>Paxos</a:t>
            </a:r>
            <a:endParaRPr lang="en-US" dirty="0"/>
          </a:p>
        </p:txBody>
      </p:sp>
    </p:spTree>
    <p:extLst>
      <p:ext uri="{BB962C8B-B14F-4D97-AF65-F5344CB8AC3E}">
        <p14:creationId xmlns:p14="http://schemas.microsoft.com/office/powerpoint/2010/main" val="3812600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33C5A0-49AD-4456-B170-B4454905C7F9}" type="slidenum">
              <a:rPr lang="en-US" smtClean="0"/>
              <a:pPr>
                <a:defRPr/>
              </a:pPr>
              <a:t>37</a:t>
            </a:fld>
            <a:endParaRPr lang="en-US"/>
          </a:p>
        </p:txBody>
      </p:sp>
    </p:spTree>
    <p:extLst>
      <p:ext uri="{BB962C8B-B14F-4D97-AF65-F5344CB8AC3E}">
        <p14:creationId xmlns:p14="http://schemas.microsoft.com/office/powerpoint/2010/main" val="3617619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1844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a:t>
            </a:r>
            <a:r>
              <a:rPr lang="en-US" dirty="0" err="1"/>
              <a:t>Paxos</a:t>
            </a:r>
            <a:r>
              <a:rPr lang="en-US" dirty="0"/>
              <a:t> not clearly defined in literature. Slight variations in practice.  </a:t>
            </a:r>
          </a:p>
          <a:p>
            <a:endParaRPr lang="en-US" dirty="0"/>
          </a:p>
          <a:p>
            <a:r>
              <a:rPr lang="en-US" dirty="0"/>
              <a:t>Some </a:t>
            </a:r>
            <a:r>
              <a:rPr lang="en-US" dirty="0" err="1"/>
              <a:t>Paxos</a:t>
            </a:r>
            <a:r>
              <a:rPr lang="en-US" dirty="0"/>
              <a:t> use cases (given that it is expensive): </a:t>
            </a:r>
          </a:p>
          <a:p>
            <a:r>
              <a:rPr lang="en-US" altLang="en-US" dirty="0"/>
              <a:t>e.g. Nodes agree that X is the primary</a:t>
            </a:r>
            <a:br>
              <a:rPr lang="en-US" altLang="en-US" dirty="0"/>
            </a:br>
            <a:r>
              <a:rPr lang="en-US" altLang="en-US" dirty="0"/>
              <a:t>e.g. Nodes agree that W should be the most recent operation executed</a:t>
            </a:r>
          </a:p>
        </p:txBody>
      </p:sp>
      <p:sp>
        <p:nvSpPr>
          <p:cNvPr id="4" name="Slide Number Placeholder 3"/>
          <p:cNvSpPr>
            <a:spLocks noGrp="1"/>
          </p:cNvSpPr>
          <p:nvPr>
            <p:ph type="sldNum" sz="quarter" idx="5"/>
          </p:nvPr>
        </p:nvSpPr>
        <p:spPr/>
        <p:txBody>
          <a:bodyPr/>
          <a:lstStyle/>
          <a:p>
            <a:fld id="{AB74FC83-CE88-4929-A582-FD196C0D4FF3}" type="slidenum">
              <a:rPr lang="en-US" smtClean="0"/>
              <a:t>41</a:t>
            </a:fld>
            <a:endParaRPr lang="en-US"/>
          </a:p>
        </p:txBody>
      </p:sp>
    </p:spTree>
    <p:extLst>
      <p:ext uri="{BB962C8B-B14F-4D97-AF65-F5344CB8AC3E}">
        <p14:creationId xmlns:p14="http://schemas.microsoft.com/office/powerpoint/2010/main" val="29191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F256036-B79A-C848-984B-019C00268533}" type="slidenum">
              <a:rPr lang="en-US" altLang="en-US"/>
              <a:pPr/>
              <a:t>10</a:t>
            </a:fld>
            <a:endParaRPr lang="en-US" alt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ltLang="en-US" dirty="0"/>
              <a:t>(a) Is </a:t>
            </a:r>
            <a:r>
              <a:rPr lang="en-US" altLang="en-US" dirty="0" err="1"/>
              <a:t>sequentiually</a:t>
            </a:r>
            <a:r>
              <a:rPr lang="en-US" altLang="en-US" dirty="0"/>
              <a:t> consistent</a:t>
            </a:r>
            <a:r>
              <a:rPr lang="en-US" altLang="en-US" baseline="0" dirty="0"/>
              <a:t> since even though P3 and P4 first read the value of ‘x’ as a and then b, both of them have the same view. </a:t>
            </a:r>
            <a:endParaRPr lang="en-US" altLang="en-US" dirty="0"/>
          </a:p>
          <a:p>
            <a:r>
              <a:rPr lang="en-US" altLang="en-US" dirty="0"/>
              <a:t>(b)</a:t>
            </a:r>
            <a:r>
              <a:rPr lang="en-US" altLang="en-US" baseline="0" dirty="0"/>
              <a:t> Is not sequentially consistent since at the end, P3 and P4 will have different values of x ( a or b)  at the end. </a:t>
            </a:r>
            <a:endParaRPr lang="en-US" altLang="en-US" dirty="0"/>
          </a:p>
        </p:txBody>
      </p:sp>
    </p:spTree>
    <p:extLst>
      <p:ext uri="{BB962C8B-B14F-4D97-AF65-F5344CB8AC3E}">
        <p14:creationId xmlns:p14="http://schemas.microsoft.com/office/powerpoint/2010/main" val="4180746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26D49E3-D14C-7142-AA43-15B566126CE5}" type="slidenum">
              <a:rPr lang="en-US" altLang="en-US"/>
              <a:pPr/>
              <a:t>12</a:t>
            </a:fld>
            <a:endParaRPr lang="en-US" alt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US" altLang="en-US" dirty="0"/>
              <a:t>Note: P1: W(x)c and P2:</a:t>
            </a:r>
            <a:r>
              <a:rPr lang="en-US" altLang="en-US" baseline="0" dirty="0"/>
              <a:t> W(x)b are concurrent so its not important that all processes see them in the same order  </a:t>
            </a:r>
          </a:p>
          <a:p>
            <a:r>
              <a:rPr lang="en-US" altLang="en-US" baseline="0" dirty="0"/>
              <a:t>However </a:t>
            </a:r>
            <a:r>
              <a:rPr lang="en-US" altLang="en-US" baseline="0" dirty="0" err="1"/>
              <a:t>Wx</a:t>
            </a:r>
            <a:r>
              <a:rPr lang="en-US" altLang="en-US" baseline="0" dirty="0"/>
              <a:t>(a) and R(x) a and then W(x)b are potentially causally related so they must be in order. </a:t>
            </a:r>
            <a:endParaRPr lang="en-US" altLang="en-US" dirty="0"/>
          </a:p>
        </p:txBody>
      </p:sp>
    </p:spTree>
    <p:extLst>
      <p:ext uri="{BB962C8B-B14F-4D97-AF65-F5344CB8AC3E}">
        <p14:creationId xmlns:p14="http://schemas.microsoft.com/office/powerpoint/2010/main" val="375310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90BA4185-30AA-8D41-AF0D-FD7D787E44A2}" type="slidenum">
              <a:rPr lang="en-US" altLang="en-US"/>
              <a:pPr/>
              <a:t>13</a:t>
            </a:fld>
            <a:endParaRPr lang="en-US" alt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altLang="en-US" dirty="0"/>
              <a:t>P2 W(x)</a:t>
            </a:r>
            <a:r>
              <a:rPr lang="en-US" altLang="en-US" baseline="0" dirty="0"/>
              <a:t> b</a:t>
            </a:r>
            <a:r>
              <a:rPr lang="en-US" altLang="en-US" dirty="0"/>
              <a:t> may be causally </a:t>
            </a:r>
            <a:r>
              <a:rPr lang="en-US" altLang="en-US" dirty="0" err="1"/>
              <a:t>realted</a:t>
            </a:r>
            <a:r>
              <a:rPr lang="en-US" altLang="en-US" dirty="0"/>
              <a:t> to the W</a:t>
            </a:r>
            <a:r>
              <a:rPr lang="en-US" altLang="en-US" baseline="0" dirty="0"/>
              <a:t> (x) a  -- for example it may be the result of value read in P2: R (x) a and hence  the two writes are causally related. </a:t>
            </a:r>
          </a:p>
          <a:p>
            <a:r>
              <a:rPr lang="en-US" altLang="en-US" baseline="0" dirty="0"/>
              <a:t>       If so, then P3 and P4 must see them in the same order and the </a:t>
            </a:r>
            <a:r>
              <a:rPr lang="en-US" altLang="en-US" baseline="0" dirty="0" err="1"/>
              <a:t>currnet</a:t>
            </a:r>
            <a:r>
              <a:rPr lang="en-US" altLang="en-US" baseline="0" dirty="0"/>
              <a:t> output is incorrect and violates causally consistent ordering. </a:t>
            </a:r>
            <a:endParaRPr lang="en-US" altLang="en-US" dirty="0"/>
          </a:p>
          <a:p>
            <a:endParaRPr lang="en-US" altLang="en-US" dirty="0"/>
          </a:p>
        </p:txBody>
      </p:sp>
    </p:spTree>
    <p:extLst>
      <p:ext uri="{BB962C8B-B14F-4D97-AF65-F5344CB8AC3E}">
        <p14:creationId xmlns:p14="http://schemas.microsoft.com/office/powerpoint/2010/main" val="41341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D1A0AAD5-D6B4-7C49-9605-DAA3F435E5E6}" type="slidenum">
              <a:rPr lang="en-US" altLang="en-US"/>
              <a:pPr/>
              <a:t>16</a:t>
            </a:fld>
            <a:endParaRPr lang="en-US" alt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altLang="en-US" dirty="0"/>
              <a:t>Invalidation</a:t>
            </a:r>
            <a:r>
              <a:rPr lang="en-US" altLang="en-US" baseline="0" dirty="0"/>
              <a:t> part just tells the replicas that their copy of the data is invalid and maybe even which part is invalid. </a:t>
            </a:r>
          </a:p>
          <a:p>
            <a:r>
              <a:rPr lang="en-US" altLang="en-US" baseline="0" dirty="0"/>
              <a:t>Key thing is no more than an invalidation message is sent. </a:t>
            </a:r>
          </a:p>
          <a:p>
            <a:r>
              <a:rPr lang="en-US" altLang="en-US" baseline="0" dirty="0"/>
              <a:t>Advantage: Low network </a:t>
            </a:r>
            <a:r>
              <a:rPr lang="en-US" altLang="en-US" baseline="0" dirty="0" err="1"/>
              <a:t>bandwith</a:t>
            </a:r>
            <a:r>
              <a:rPr lang="en-US" altLang="en-US" baseline="0" dirty="0"/>
              <a:t> </a:t>
            </a:r>
          </a:p>
          <a:p>
            <a:endParaRPr lang="en-US" altLang="en-US" baseline="0" dirty="0"/>
          </a:p>
          <a:p>
            <a:r>
              <a:rPr lang="en-US" altLang="en-US" baseline="0" dirty="0"/>
              <a:t>Transfer copy from one to the other: </a:t>
            </a:r>
          </a:p>
          <a:p>
            <a:r>
              <a:rPr lang="en-US" altLang="en-US" baseline="0" dirty="0"/>
              <a:t>	read-to-write ratio high, transfer data to replica. Can also </a:t>
            </a:r>
          </a:p>
          <a:p>
            <a:endParaRPr lang="en-US" altLang="en-US" dirty="0"/>
          </a:p>
          <a:p>
            <a:r>
              <a:rPr lang="en-US" altLang="en-US" dirty="0"/>
              <a:t>Propagate</a:t>
            </a:r>
            <a:r>
              <a:rPr lang="en-US" altLang="en-US" baseline="0" dirty="0"/>
              <a:t> update operations -= assumes that each replica has a process capable of actively keeping its data in sync by update operations </a:t>
            </a:r>
            <a:endParaRPr lang="en-US" altLang="en-US" dirty="0"/>
          </a:p>
        </p:txBody>
      </p:sp>
    </p:spTree>
    <p:extLst>
      <p:ext uri="{BB962C8B-B14F-4D97-AF65-F5344CB8AC3E}">
        <p14:creationId xmlns:p14="http://schemas.microsoft.com/office/powerpoint/2010/main" val="2856405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a:t>
            </a:r>
            <a:r>
              <a:rPr lang="en-US" altLang="en-US" baseline="0" dirty="0"/>
              <a:t> simplest form of primary backup protocol that supports replication is where all the writes go to a single server (fixed) and the read operations can be carried out locally. </a:t>
            </a:r>
          </a:p>
          <a:p>
            <a:endParaRPr lang="en-US" altLang="en-US" baseline="0" dirty="0"/>
          </a:p>
          <a:p>
            <a:r>
              <a:rPr lang="en-US" altLang="en-US" baseline="0" dirty="0"/>
              <a:t>Due to blocking operation, processes will see the effects of the most recent write. </a:t>
            </a:r>
          </a:p>
          <a:p>
            <a:endParaRPr lang="en-US" altLang="en-US" baseline="0" dirty="0"/>
          </a:p>
          <a:p>
            <a:r>
              <a:rPr lang="en-US" altLang="en-US" baseline="0" dirty="0"/>
              <a:t>Non blocking means that the Primary issues an ACK after it receives and commits a local copy of item “x” and then tells the backups/replica to update it. This comes at the cost of fault tolerance. </a:t>
            </a:r>
            <a:endParaRPr lang="en-US" altLang="en-US" dirty="0"/>
          </a:p>
          <a:p>
            <a:endParaRPr lang="en-US" dirty="0"/>
          </a:p>
        </p:txBody>
      </p:sp>
      <p:sp>
        <p:nvSpPr>
          <p:cNvPr id="4" name="Slide Number Placeholder 3"/>
          <p:cNvSpPr>
            <a:spLocks noGrp="1"/>
          </p:cNvSpPr>
          <p:nvPr>
            <p:ph type="sldNum" sz="quarter" idx="5"/>
          </p:nvPr>
        </p:nvSpPr>
        <p:spPr/>
        <p:txBody>
          <a:bodyPr/>
          <a:lstStyle/>
          <a:p>
            <a:fld id="{AB74FC83-CE88-4929-A582-FD196C0D4FF3}" type="slidenum">
              <a:rPr lang="en-US" smtClean="0"/>
              <a:t>19</a:t>
            </a:fld>
            <a:endParaRPr lang="en-US"/>
          </a:p>
        </p:txBody>
      </p:sp>
    </p:spTree>
    <p:extLst>
      <p:ext uri="{BB962C8B-B14F-4D97-AF65-F5344CB8AC3E}">
        <p14:creationId xmlns:p14="http://schemas.microsoft.com/office/powerpoint/2010/main" val="3441104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67467EFB-045E-6245-A3EA-6EDAE11ACA71}" type="slidenum">
              <a:rPr lang="en-US" altLang="en-US"/>
              <a:pPr/>
              <a:t>20</a:t>
            </a:fld>
            <a:endParaRPr lang="en-US" alt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altLang="en-US" dirty="0"/>
              <a:t>Variant</a:t>
            </a:r>
            <a:r>
              <a:rPr lang="en-US" altLang="en-US" baseline="0" dirty="0"/>
              <a:t> of PB, where the primary migrates copy of a particular item migrates to the process that wants to perform update. </a:t>
            </a:r>
          </a:p>
          <a:p>
            <a:endParaRPr lang="en-US" altLang="en-US" baseline="0" dirty="0"/>
          </a:p>
          <a:p>
            <a:r>
              <a:rPr lang="en-US" altLang="en-US" baseline="0" dirty="0" err="1"/>
              <a:t>Advatage</a:t>
            </a:r>
            <a:r>
              <a:rPr lang="en-US" altLang="en-US" baseline="0" dirty="0"/>
              <a:t>: multiple successive write </a:t>
            </a:r>
            <a:r>
              <a:rPr lang="en-US" altLang="en-US" baseline="0" dirty="0" err="1"/>
              <a:t>opeations</a:t>
            </a:r>
            <a:r>
              <a:rPr lang="en-US" altLang="en-US" baseline="0" dirty="0"/>
              <a:t> can be </a:t>
            </a:r>
            <a:r>
              <a:rPr lang="en-US" altLang="en-US" baseline="0" dirty="0" err="1"/>
              <a:t>peformed</a:t>
            </a:r>
            <a:r>
              <a:rPr lang="en-US" altLang="en-US" baseline="0" dirty="0"/>
              <a:t> locally on the replicas, while reading processes can access their local copy. </a:t>
            </a:r>
          </a:p>
          <a:p>
            <a:endParaRPr lang="en-US" altLang="en-US" baseline="0" dirty="0"/>
          </a:p>
          <a:p>
            <a:r>
              <a:rPr lang="en-US" altLang="en-US" baseline="0" dirty="0"/>
              <a:t>Note, for the actual performance advantage, you must apply non-blocking protocol. </a:t>
            </a:r>
          </a:p>
          <a:p>
            <a:endParaRPr lang="en-US" altLang="en-US" baseline="0" dirty="0"/>
          </a:p>
          <a:p>
            <a:r>
              <a:rPr lang="en-US" altLang="en-US" baseline="0" dirty="0"/>
              <a:t>This is a useful scheme for Mobile computers. Before disconnecting,  a mobile client can become the primary server for the files it wants to update. All update operations (in disconnected mode) are done locally and then propagated from the primary to the backups to bring things into a consistent state again.  (somewhat like CODA?)</a:t>
            </a:r>
            <a:endParaRPr lang="en-US" altLang="en-US" dirty="0"/>
          </a:p>
        </p:txBody>
      </p:sp>
    </p:spTree>
    <p:extLst>
      <p:ext uri="{BB962C8B-B14F-4D97-AF65-F5344CB8AC3E}">
        <p14:creationId xmlns:p14="http://schemas.microsoft.com/office/powerpoint/2010/main" val="326677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624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5765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4575A2-6889-4EE7-88EA-E00B8F493EC8}" type="datetime1">
              <a:rPr lang="en-US" smtClean="0"/>
              <a:t>10/3/18</a:t>
            </a:fld>
            <a:endParaRPr lang="en-US" dirty="0"/>
          </a:p>
        </p:txBody>
      </p:sp>
      <p:sp>
        <p:nvSpPr>
          <p:cNvPr id="5" name="Footer Placeholder 4"/>
          <p:cNvSpPr>
            <a:spLocks noGrp="1"/>
          </p:cNvSpPr>
          <p:nvPr>
            <p:ph type="ftr" sz="quarter" idx="11"/>
          </p:nvPr>
        </p:nvSpPr>
        <p:spPr>
          <a:xfrm>
            <a:off x="4038600" y="6379796"/>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90049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8CB961-B414-47E8-BB37-B29F2F9FE474}" type="datetime1">
              <a:rPr lang="en-US" smtClean="0"/>
              <a:t>10/3/18</a:t>
            </a:fld>
            <a:endParaRPr lang="en-US" dirty="0"/>
          </a:p>
        </p:txBody>
      </p:sp>
      <p:sp>
        <p:nvSpPr>
          <p:cNvPr id="6" name="Slide Number Placeholder 5"/>
          <p:cNvSpPr>
            <a:spLocks noGrp="1"/>
          </p:cNvSpPr>
          <p:nvPr>
            <p:ph type="sldNum" sz="quarter" idx="12"/>
          </p:nvPr>
        </p:nvSpPr>
        <p:spPr/>
        <p:txBody>
          <a:bodyPr/>
          <a:lstStyle/>
          <a:p>
            <a:fld id="{E839097F-65DE-4F05-AAE3-D04AA2675967}" type="slidenum">
              <a:rPr lang="en-US" smtClean="0"/>
              <a:t>‹#›</a:t>
            </a:fld>
            <a:endParaRPr lang="en-US"/>
          </a:p>
        </p:txBody>
      </p:sp>
    </p:spTree>
    <p:extLst>
      <p:ext uri="{BB962C8B-B14F-4D97-AF65-F5344CB8AC3E}">
        <p14:creationId xmlns:p14="http://schemas.microsoft.com/office/powerpoint/2010/main" val="18004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1F5C5B-204A-4D0F-97CF-0966430A9CC5}" type="datetime1">
              <a:rPr lang="en-US" smtClean="0"/>
              <a:t>10/3/18</a:t>
            </a:fld>
            <a:endParaRPr lang="en-US"/>
          </a:p>
        </p:txBody>
      </p:sp>
      <p:sp>
        <p:nvSpPr>
          <p:cNvPr id="5" name="Footer Placeholder 4"/>
          <p:cNvSpPr>
            <a:spLocks noGrp="1"/>
          </p:cNvSpPr>
          <p:nvPr>
            <p:ph type="ftr" sz="quarter" idx="11"/>
          </p:nvPr>
        </p:nvSpPr>
        <p:spPr>
          <a:xfrm>
            <a:off x="4038600" y="6379796"/>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2862A9B-0174-4F75-84CE-BDAA08398081}" type="slidenum">
              <a:rPr lang="en-US" smtClean="0"/>
              <a:pPr/>
              <a:t>‹#›</a:t>
            </a:fld>
            <a:endParaRPr lang="en-US" dirty="0"/>
          </a:p>
        </p:txBody>
      </p:sp>
    </p:spTree>
    <p:extLst>
      <p:ext uri="{BB962C8B-B14F-4D97-AF65-F5344CB8AC3E}">
        <p14:creationId xmlns:p14="http://schemas.microsoft.com/office/powerpoint/2010/main" val="244756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7338809D-1429-4BFB-B706-A4F3BBAA1A75}" type="datetime1">
              <a:rPr lang="en-US" smtClean="0"/>
              <a:t>10/3/18</a:t>
            </a:fld>
            <a:endParaRPr lang="en-US"/>
          </a:p>
        </p:txBody>
      </p:sp>
      <p:sp>
        <p:nvSpPr>
          <p:cNvPr id="7" name="Slide Number Placeholder 6"/>
          <p:cNvSpPr>
            <a:spLocks noGrp="1"/>
          </p:cNvSpPr>
          <p:nvPr>
            <p:ph type="sldNum" sz="quarter" idx="12"/>
          </p:nvPr>
        </p:nvSpPr>
        <p:spPr/>
        <p:txBody>
          <a:bodyPr/>
          <a:lstStyle/>
          <a:p>
            <a:pPr>
              <a:defRPr/>
            </a:pPr>
            <a:fld id="{1899BA92-C802-4B8A-8948-3509D20BC01C}" type="slidenum">
              <a:rPr lang="en-US" altLang="en-US" smtClean="0"/>
              <a:pPr>
                <a:defRPr/>
              </a:pPr>
              <a:t>‹#›</a:t>
            </a:fld>
            <a:endParaRPr lang="en-US" altLang="en-US"/>
          </a:p>
        </p:txBody>
      </p:sp>
    </p:spTree>
    <p:extLst>
      <p:ext uri="{BB962C8B-B14F-4D97-AF65-F5344CB8AC3E}">
        <p14:creationId xmlns:p14="http://schemas.microsoft.com/office/powerpoint/2010/main" val="2999910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8F8B5205-EA36-4C5A-963D-377E3153940E}" type="datetime1">
              <a:rPr lang="en-US" smtClean="0"/>
              <a:t>10/3/18</a:t>
            </a:fld>
            <a:endParaRPr lang="en-US" dirty="0"/>
          </a:p>
        </p:txBody>
      </p:sp>
      <p:sp>
        <p:nvSpPr>
          <p:cNvPr id="5" name="Slide Number Placeholder 4"/>
          <p:cNvSpPr>
            <a:spLocks noGrp="1"/>
          </p:cNvSpPr>
          <p:nvPr>
            <p:ph type="sldNum" sz="quarter" idx="12"/>
          </p:nvPr>
        </p:nvSpPr>
        <p:spPr/>
        <p:txBody>
          <a:bodyPr/>
          <a:lstStyle/>
          <a:p>
            <a:pPr>
              <a:defRPr/>
            </a:pPr>
            <a:fld id="{0A8E7798-A527-4881-B4D1-F69EDDB7F594}" type="slidenum">
              <a:rPr lang="en-US" altLang="en-US" smtClean="0"/>
              <a:pPr>
                <a:defRPr/>
              </a:pPr>
              <a:t>‹#›</a:t>
            </a:fld>
            <a:endParaRPr lang="en-US" altLang="en-US"/>
          </a:p>
        </p:txBody>
      </p:sp>
    </p:spTree>
    <p:extLst>
      <p:ext uri="{BB962C8B-B14F-4D97-AF65-F5344CB8AC3E}">
        <p14:creationId xmlns:p14="http://schemas.microsoft.com/office/powerpoint/2010/main" val="2816949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554921C-AC74-46A0-AE97-B5363831A1B5}" type="datetime1">
              <a:rPr lang="en-US" smtClean="0"/>
              <a:t>10/3/18</a:t>
            </a:fld>
            <a:endParaRPr lang="en-US"/>
          </a:p>
        </p:txBody>
      </p:sp>
      <p:sp>
        <p:nvSpPr>
          <p:cNvPr id="4" name="Slide Number Placeholder 3"/>
          <p:cNvSpPr>
            <a:spLocks noGrp="1"/>
          </p:cNvSpPr>
          <p:nvPr>
            <p:ph type="sldNum" sz="quarter" idx="12"/>
          </p:nvPr>
        </p:nvSpPr>
        <p:spPr/>
        <p:txBody>
          <a:bodyPr/>
          <a:lstStyle/>
          <a:p>
            <a:pPr>
              <a:defRPr/>
            </a:pPr>
            <a:fld id="{438D5B95-59BF-47F3-81B2-A4BBE1B7CB74}" type="slidenum">
              <a:rPr lang="en-US" altLang="en-US" smtClean="0"/>
              <a:pPr>
                <a:defRPr/>
              </a:pPr>
              <a:t>‹#›</a:t>
            </a:fld>
            <a:endParaRPr lang="en-US" altLang="en-US"/>
          </a:p>
        </p:txBody>
      </p:sp>
    </p:spTree>
    <p:extLst>
      <p:ext uri="{BB962C8B-B14F-4D97-AF65-F5344CB8AC3E}">
        <p14:creationId xmlns:p14="http://schemas.microsoft.com/office/powerpoint/2010/main" val="291845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xfrm>
            <a:off x="1190625" y="1946672"/>
            <a:ext cx="9810750" cy="4018359"/>
          </a:xfrm>
          <a:prstGeom prst="rect">
            <a:avLst/>
          </a:prstGeom>
        </p:spPr>
        <p:txBody>
          <a:bodyPr/>
          <a:lstStyle>
            <a:lvl1pPr>
              <a:spcBef>
                <a:spcPts val="1687"/>
              </a:spcBef>
            </a:lvl1pPr>
            <a:lvl2pPr>
              <a:spcBef>
                <a:spcPts val="1687"/>
              </a:spcBef>
            </a:lvl2pPr>
            <a:lvl3pPr>
              <a:spcBef>
                <a:spcPts val="1687"/>
              </a:spcBef>
            </a:lvl3pPr>
            <a:lvl4pPr>
              <a:spcBef>
                <a:spcPts val="1687"/>
              </a:spcBef>
            </a:lvl4pPr>
            <a:lvl5pPr>
              <a:spcBef>
                <a:spcPts val="1687"/>
              </a:spcBef>
            </a:lvl5p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873773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1692" y="95497"/>
            <a:ext cx="11453446" cy="118232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06769"/>
            <a:ext cx="10515600" cy="536159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3094" y="6403242"/>
            <a:ext cx="71510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A2912-2788-4FD7-9D4F-C363DC78F461}" type="datetime1">
              <a:rPr lang="en-US" smtClean="0"/>
              <a:t>10/3/18</a:t>
            </a:fld>
            <a:endParaRPr lang="en-US"/>
          </a:p>
        </p:txBody>
      </p:sp>
      <p:sp>
        <p:nvSpPr>
          <p:cNvPr id="6" name="Slide Number Placeholder 5"/>
          <p:cNvSpPr>
            <a:spLocks noGrp="1"/>
          </p:cNvSpPr>
          <p:nvPr>
            <p:ph type="sldNum" sz="quarter" idx="4"/>
          </p:nvPr>
        </p:nvSpPr>
        <p:spPr>
          <a:xfrm>
            <a:off x="11652737" y="6438411"/>
            <a:ext cx="4630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62A9B-0174-4F75-84CE-BDAA08398081}" type="slidenum">
              <a:rPr lang="en-US" smtClean="0"/>
              <a:pPr/>
              <a:t>‹#›</a:t>
            </a:fld>
            <a:endParaRPr lang="en-US" dirty="0"/>
          </a:p>
        </p:txBody>
      </p:sp>
    </p:spTree>
    <p:extLst>
      <p:ext uri="{BB962C8B-B14F-4D97-AF65-F5344CB8AC3E}">
        <p14:creationId xmlns:p14="http://schemas.microsoft.com/office/powerpoint/2010/main" val="1571268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6" r:id="rId5"/>
    <p:sldLayoutId id="2147483677" r:id="rId6"/>
    <p:sldLayoutId id="2147483678" r:id="rId7"/>
  </p:sldLayoutIdLst>
  <p:hf hdr="0" ftr="0" dt="0"/>
  <p:txStyles>
    <p:titleStyle>
      <a:lvl1pPr algn="l" defTabSz="914400" rtl="0" eaLnBrk="1" latinLnBrk="0" hangingPunct="1">
        <a:lnSpc>
          <a:spcPct val="90000"/>
        </a:lnSpc>
        <a:spcBef>
          <a:spcPct val="0"/>
        </a:spcBef>
        <a:buNone/>
        <a:defRPr sz="54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thesecretlivesofdata.com/raft/" TargetMode="External"/><Relationship Id="rId2" Type="http://schemas.openxmlformats.org/officeDocument/2006/relationships/hyperlink" Target="https://raft.github.io/"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ctrTitle"/>
          </p:nvPr>
        </p:nvSpPr>
        <p:spPr>
          <a:prstGeom prst="rect">
            <a:avLst/>
          </a:prstGeom>
        </p:spPr>
        <p:txBody>
          <a:bodyPr/>
          <a:lstStyle/>
          <a:p>
            <a:pPr lvl="0">
              <a:defRPr sz="1800"/>
            </a:pPr>
            <a:r>
              <a:rPr sz="5906" dirty="0"/>
              <a:t>Distributed Systems</a:t>
            </a:r>
            <a:br>
              <a:rPr lang="en-US" sz="5906" dirty="0"/>
            </a:br>
            <a:br>
              <a:rPr lang="en-US" sz="5906" dirty="0"/>
            </a:br>
            <a:r>
              <a:rPr lang="en-US" sz="4640" dirty="0">
                <a:solidFill>
                  <a:schemeClr val="tx1"/>
                </a:solidFill>
              </a:rPr>
              <a:t>15-440/15-640 – Fall 2018</a:t>
            </a:r>
            <a:endParaRPr sz="6750" dirty="0">
              <a:solidFill>
                <a:schemeClr val="tx1"/>
              </a:solidFill>
            </a:endParaRPr>
          </a:p>
        </p:txBody>
      </p:sp>
      <p:sp>
        <p:nvSpPr>
          <p:cNvPr id="5" name="Shape 43">
            <a:extLst>
              <a:ext uri="{FF2B5EF4-FFF2-40B4-BE49-F238E27FC236}">
                <a16:creationId xmlns:a16="http://schemas.microsoft.com/office/drawing/2014/main" id="{7CC116DF-ABDC-4858-A133-0B1A165D9572}"/>
              </a:ext>
            </a:extLst>
          </p:cNvPr>
          <p:cNvSpPr txBox="1">
            <a:spLocks/>
          </p:cNvSpPr>
          <p:nvPr/>
        </p:nvSpPr>
        <p:spPr>
          <a:xfrm>
            <a:off x="424755" y="4503717"/>
            <a:ext cx="1122798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187" dirty="0"/>
              <a:t>12 – </a:t>
            </a:r>
            <a:r>
              <a:rPr lang="en-US" sz="6600" dirty="0"/>
              <a:t>Distributed Replication</a:t>
            </a:r>
            <a:br>
              <a:rPr lang="en-US" sz="6600" dirty="0"/>
            </a:br>
            <a:r>
              <a:rPr lang="en-US" sz="4800" dirty="0"/>
              <a:t>Thursday, Oct 4</a:t>
            </a:r>
            <a:r>
              <a:rPr lang="en-US" sz="4800" baseline="30000" dirty="0"/>
              <a:t>th</a:t>
            </a:r>
            <a:r>
              <a:rPr lang="en-US" sz="4800" dirty="0"/>
              <a:t>, 2018</a:t>
            </a:r>
            <a:endParaRPr lang="en-US" sz="6187" dirty="0"/>
          </a:p>
        </p:txBody>
      </p:sp>
      <p:sp>
        <p:nvSpPr>
          <p:cNvPr id="2" name="Slide Number Placeholder 1">
            <a:extLst>
              <a:ext uri="{FF2B5EF4-FFF2-40B4-BE49-F238E27FC236}">
                <a16:creationId xmlns:a16="http://schemas.microsoft.com/office/drawing/2014/main" id="{481BBA3F-AC84-476A-81F9-00D23F7DAD20}"/>
              </a:ext>
            </a:extLst>
          </p:cNvPr>
          <p:cNvSpPr>
            <a:spLocks noGrp="1"/>
          </p:cNvSpPr>
          <p:nvPr>
            <p:ph type="sldNum" sz="quarter" idx="12"/>
          </p:nvPr>
        </p:nvSpPr>
        <p:spPr/>
        <p:txBody>
          <a:bodyPr/>
          <a:lstStyle/>
          <a:p>
            <a:fld id="{48F63A3B-78C7-47BE-AE5E-E10140E04643}" type="slidenum">
              <a:rPr lang="en-US" smtClean="0"/>
              <a:t>1</a:t>
            </a:fld>
            <a:endParaRPr lang="en-US" dirty="0"/>
          </a:p>
        </p:txBody>
      </p:sp>
    </p:spTree>
    <p:extLst>
      <p:ext uri="{BB962C8B-B14F-4D97-AF65-F5344CB8AC3E}">
        <p14:creationId xmlns:p14="http://schemas.microsoft.com/office/powerpoint/2010/main" val="1938161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a:t>Sequential Consistency (2)</a:t>
            </a:r>
            <a:endParaRPr lang="en-US" altLang="en-US" dirty="0"/>
          </a:p>
        </p:txBody>
      </p:sp>
      <p:sp>
        <p:nvSpPr>
          <p:cNvPr id="90115" name="Rectangle 3"/>
          <p:cNvSpPr>
            <a:spLocks noGrp="1" noChangeArrowheads="1"/>
          </p:cNvSpPr>
          <p:nvPr>
            <p:ph idx="1"/>
          </p:nvPr>
        </p:nvSpPr>
        <p:spPr>
          <a:xfrm>
            <a:off x="838200" y="1406769"/>
            <a:ext cx="10966938" cy="5361599"/>
          </a:xfrm>
        </p:spPr>
        <p:txBody>
          <a:bodyPr>
            <a:noAutofit/>
          </a:bodyPr>
          <a:lstStyle/>
          <a:p>
            <a:endParaRPr lang="en-US" altLang="en-US" sz="3200" dirty="0"/>
          </a:p>
          <a:p>
            <a:endParaRPr lang="en-US" altLang="en-US" sz="3200" dirty="0"/>
          </a:p>
          <a:p>
            <a:endParaRPr lang="en-US" altLang="en-US" sz="3200" dirty="0"/>
          </a:p>
          <a:p>
            <a:endParaRPr lang="en-US" altLang="en-US" sz="3200" dirty="0"/>
          </a:p>
          <a:p>
            <a:endParaRPr lang="en-US" altLang="en-US" sz="3200" dirty="0"/>
          </a:p>
          <a:p>
            <a:endParaRPr lang="en-US" altLang="en-US" sz="3200" dirty="0"/>
          </a:p>
          <a:p>
            <a:endParaRPr lang="en-US" altLang="en-US" sz="3200" dirty="0"/>
          </a:p>
          <a:p>
            <a:endParaRPr lang="en-US" altLang="en-US" sz="3200" dirty="0"/>
          </a:p>
          <a:p>
            <a:pPr marL="0" indent="0">
              <a:buNone/>
            </a:pPr>
            <a:r>
              <a:rPr lang="en-US" altLang="en-US" sz="3200" dirty="0"/>
              <a:t>		    (b) A data store that is not sequentially consistent.</a:t>
            </a:r>
          </a:p>
        </p:txBody>
      </p:sp>
      <p:pic>
        <p:nvPicPr>
          <p:cNvPr id="90116" name="Picture 4" descr="07-05"/>
          <p:cNvPicPr>
            <a:picLocks noChangeAspect="1" noChangeArrowheads="1"/>
          </p:cNvPicPr>
          <p:nvPr/>
        </p:nvPicPr>
        <p:blipFill rotWithShape="1">
          <a:blip r:embed="rId3">
            <a:extLst>
              <a:ext uri="{28A0092B-C50C-407E-A947-70E740481C1C}">
                <a14:useLocalDpi xmlns:a14="http://schemas.microsoft.com/office/drawing/2010/main" val="0"/>
              </a:ext>
            </a:extLst>
          </a:blip>
          <a:srcRect r="55692" b="21431"/>
          <a:stretch/>
        </p:blipFill>
        <p:spPr bwMode="auto">
          <a:xfrm>
            <a:off x="724581" y="1325170"/>
            <a:ext cx="4640262" cy="1494230"/>
          </a:xfrm>
          <a:prstGeom prst="rect">
            <a:avLst/>
          </a:prstGeom>
          <a:noFill/>
          <a:extLst>
            <a:ext uri="{909E8E84-426E-40DD-AFC4-6F175D3DCCD1}">
              <a14:hiddenFill xmlns:a14="http://schemas.microsoft.com/office/drawing/2010/main">
                <a:solidFill>
                  <a:srgbClr val="FFFFFF"/>
                </a:solidFill>
              </a14:hiddenFill>
            </a:ext>
          </a:extLst>
        </p:spPr>
      </p:pic>
      <p:pic>
        <p:nvPicPr>
          <p:cNvPr id="90117" name="Picture 5" descr="07-05"/>
          <p:cNvPicPr>
            <a:picLocks noChangeAspect="1" noChangeArrowheads="1"/>
          </p:cNvPicPr>
          <p:nvPr/>
        </p:nvPicPr>
        <p:blipFill rotWithShape="1">
          <a:blip r:embed="rId3">
            <a:extLst>
              <a:ext uri="{28A0092B-C50C-407E-A947-70E740481C1C}">
                <a14:useLocalDpi xmlns:a14="http://schemas.microsoft.com/office/drawing/2010/main" val="0"/>
              </a:ext>
            </a:extLst>
          </a:blip>
          <a:srcRect l="56392" b="18815"/>
          <a:stretch/>
        </p:blipFill>
        <p:spPr bwMode="auto">
          <a:xfrm>
            <a:off x="5068765" y="4200380"/>
            <a:ext cx="4610100" cy="15581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206829" y="2952801"/>
            <a:ext cx="7358063" cy="724691"/>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lstStyle>
            <a:lvl1pPr marL="889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1pPr>
            <a:lvl2pPr marL="13335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2pPr>
            <a:lvl3pPr marL="1778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3pPr>
            <a:lvl4pPr marL="22225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4pPr>
            <a:lvl5pPr marL="2667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9pPr>
          </a:lstStyle>
          <a:p>
            <a:pPr marL="223234" indent="0">
              <a:buNone/>
            </a:pPr>
            <a:r>
              <a:rPr lang="en-US" altLang="en-US" sz="3200" dirty="0">
                <a:latin typeface="+mn-lt"/>
              </a:rPr>
              <a:t>(a) A sequentially consistent data store. </a:t>
            </a:r>
          </a:p>
        </p:txBody>
      </p:sp>
      <p:sp>
        <p:nvSpPr>
          <p:cNvPr id="4" name="Slide Number Placeholder 3">
            <a:extLst>
              <a:ext uri="{FF2B5EF4-FFF2-40B4-BE49-F238E27FC236}">
                <a16:creationId xmlns:a16="http://schemas.microsoft.com/office/drawing/2014/main" id="{1E8FEB3C-D86A-4837-A6AE-FB3B0AAB208B}"/>
              </a:ext>
            </a:extLst>
          </p:cNvPr>
          <p:cNvSpPr>
            <a:spLocks noGrp="1"/>
          </p:cNvSpPr>
          <p:nvPr>
            <p:ph type="sldNum" sz="quarter" idx="12"/>
          </p:nvPr>
        </p:nvSpPr>
        <p:spPr/>
        <p:txBody>
          <a:bodyPr/>
          <a:lstStyle/>
          <a:p>
            <a:fld id="{E839097F-65DE-4F05-AAE3-D04AA2675967}" type="slidenum">
              <a:rPr lang="en-US" smtClean="0"/>
              <a:t>10</a:t>
            </a:fld>
            <a:endParaRPr lang="en-US"/>
          </a:p>
        </p:txBody>
      </p:sp>
    </p:spTree>
    <p:extLst>
      <p:ext uri="{BB962C8B-B14F-4D97-AF65-F5344CB8AC3E}">
        <p14:creationId xmlns:p14="http://schemas.microsoft.com/office/powerpoint/2010/main" val="1351579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5331C-79F8-4ED8-B718-33A3F224F241}"/>
              </a:ext>
            </a:extLst>
          </p:cNvPr>
          <p:cNvSpPr>
            <a:spLocks noGrp="1"/>
          </p:cNvSpPr>
          <p:nvPr>
            <p:ph type="title"/>
          </p:nvPr>
        </p:nvSpPr>
        <p:spPr/>
        <p:txBody>
          <a:bodyPr/>
          <a:lstStyle/>
          <a:p>
            <a:r>
              <a:rPr lang="en-US" dirty="0"/>
              <a:t>But R</a:t>
            </a:r>
            <a:r>
              <a:rPr lang="en-US" i="1" dirty="0"/>
              <a:t>ead-write</a:t>
            </a:r>
            <a:r>
              <a:rPr lang="en-US" dirty="0"/>
              <a:t> Data...</a:t>
            </a:r>
          </a:p>
        </p:txBody>
      </p:sp>
      <p:sp>
        <p:nvSpPr>
          <p:cNvPr id="3" name="Content Placeholder 2">
            <a:extLst>
              <a:ext uri="{FF2B5EF4-FFF2-40B4-BE49-F238E27FC236}">
                <a16:creationId xmlns:a16="http://schemas.microsoft.com/office/drawing/2014/main" id="{B7E8AFA2-3DCC-4F11-909A-DEED5299A981}"/>
              </a:ext>
            </a:extLst>
          </p:cNvPr>
          <p:cNvSpPr>
            <a:spLocks noGrp="1"/>
          </p:cNvSpPr>
          <p:nvPr>
            <p:ph idx="1"/>
          </p:nvPr>
        </p:nvSpPr>
        <p:spPr>
          <a:xfrm>
            <a:off x="838199" y="1406769"/>
            <a:ext cx="10814537" cy="5361599"/>
          </a:xfrm>
        </p:spPr>
        <p:txBody>
          <a:bodyPr>
            <a:normAutofit/>
          </a:bodyPr>
          <a:lstStyle/>
          <a:p>
            <a:r>
              <a:rPr lang="en-US" sz="3200" dirty="0"/>
              <a:t>Requires write replication, and some degree of consistency</a:t>
            </a:r>
          </a:p>
          <a:p>
            <a:pPr lvl="1"/>
            <a:r>
              <a:rPr lang="en-US" sz="2800" b="1" dirty="0"/>
              <a:t>Strict</a:t>
            </a:r>
            <a:r>
              <a:rPr lang="en-US" sz="2800" dirty="0"/>
              <a:t> Consistency</a:t>
            </a:r>
          </a:p>
          <a:p>
            <a:pPr lvl="2"/>
            <a:r>
              <a:rPr lang="en-US" sz="2400" dirty="0"/>
              <a:t>Read always returns value from latest write</a:t>
            </a:r>
          </a:p>
          <a:p>
            <a:pPr lvl="1"/>
            <a:r>
              <a:rPr lang="en-US" sz="2800" b="1" dirty="0"/>
              <a:t>Sequential</a:t>
            </a:r>
            <a:r>
              <a:rPr lang="en-US" sz="2800" dirty="0"/>
              <a:t> Consistency</a:t>
            </a:r>
          </a:p>
          <a:p>
            <a:pPr lvl="2"/>
            <a:r>
              <a:rPr lang="en-US" sz="2400" dirty="0"/>
              <a:t>All nodes see operations in some sequential order</a:t>
            </a:r>
          </a:p>
          <a:p>
            <a:pPr lvl="2"/>
            <a:r>
              <a:rPr lang="en-US" sz="2400" dirty="0"/>
              <a:t>Operations of each process appear in-order in this sequence</a:t>
            </a:r>
          </a:p>
          <a:p>
            <a:pPr lvl="1"/>
            <a:r>
              <a:rPr lang="en-US" sz="2800" b="1" dirty="0"/>
              <a:t>Causal Consistency</a:t>
            </a:r>
          </a:p>
          <a:p>
            <a:pPr lvl="2"/>
            <a:r>
              <a:rPr lang="en-US" sz="2400" dirty="0"/>
              <a:t>All nodes see potentially causally related writes in same order</a:t>
            </a:r>
          </a:p>
          <a:p>
            <a:pPr lvl="2"/>
            <a:r>
              <a:rPr lang="en-US" sz="2400" dirty="0"/>
              <a:t>But concurrent writes may be seen in different order on different machines</a:t>
            </a:r>
          </a:p>
        </p:txBody>
      </p:sp>
      <p:sp>
        <p:nvSpPr>
          <p:cNvPr id="4" name="Slide Number Placeholder 3">
            <a:extLst>
              <a:ext uri="{FF2B5EF4-FFF2-40B4-BE49-F238E27FC236}">
                <a16:creationId xmlns:a16="http://schemas.microsoft.com/office/drawing/2014/main" id="{6279F51F-8A91-48A8-810F-B855728FF737}"/>
              </a:ext>
            </a:extLst>
          </p:cNvPr>
          <p:cNvSpPr>
            <a:spLocks noGrp="1"/>
          </p:cNvSpPr>
          <p:nvPr>
            <p:ph type="sldNum" sz="quarter" idx="12"/>
          </p:nvPr>
        </p:nvSpPr>
        <p:spPr/>
        <p:txBody>
          <a:bodyPr/>
          <a:lstStyle/>
          <a:p>
            <a:fld id="{E839097F-65DE-4F05-AAE3-D04AA2675967}" type="slidenum">
              <a:rPr lang="en-US" smtClean="0"/>
              <a:t>11</a:t>
            </a:fld>
            <a:endParaRPr lang="en-US"/>
          </a:p>
        </p:txBody>
      </p:sp>
    </p:spTree>
    <p:extLst>
      <p:ext uri="{BB962C8B-B14F-4D97-AF65-F5344CB8AC3E}">
        <p14:creationId xmlns:p14="http://schemas.microsoft.com/office/powerpoint/2010/main" val="155556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dirty="0"/>
              <a:t>Causal Consistency (1)</a:t>
            </a:r>
          </a:p>
        </p:txBody>
      </p:sp>
      <p:sp>
        <p:nvSpPr>
          <p:cNvPr id="96259" name="Rectangle 3"/>
          <p:cNvSpPr>
            <a:spLocks noGrp="1" noChangeArrowheads="1"/>
          </p:cNvSpPr>
          <p:nvPr>
            <p:ph type="body" idx="1"/>
          </p:nvPr>
        </p:nvSpPr>
        <p:spPr>
          <a:xfrm>
            <a:off x="1587795" y="4796577"/>
            <a:ext cx="9144000" cy="1458912"/>
          </a:xfrm>
        </p:spPr>
        <p:txBody>
          <a:bodyPr>
            <a:normAutofit/>
          </a:bodyPr>
          <a:lstStyle/>
          <a:p>
            <a:pPr marL="0" indent="0">
              <a:buNone/>
            </a:pPr>
            <a:r>
              <a:rPr lang="en-US" altLang="en-US" sz="3200" dirty="0"/>
              <a:t>This sequence is allowed with a causally-consistent store, but not with a sequentially consistent store.</a:t>
            </a:r>
          </a:p>
        </p:txBody>
      </p:sp>
      <p:pic>
        <p:nvPicPr>
          <p:cNvPr id="96260" name="Picture 4" descr="07-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7088" y="2409825"/>
            <a:ext cx="7829550" cy="14732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E1DA7D1-1821-40FE-B22D-B82BD7C3F9D7}"/>
              </a:ext>
            </a:extLst>
          </p:cNvPr>
          <p:cNvSpPr>
            <a:spLocks noGrp="1"/>
          </p:cNvSpPr>
          <p:nvPr>
            <p:ph type="sldNum" sz="quarter" idx="12"/>
          </p:nvPr>
        </p:nvSpPr>
        <p:spPr/>
        <p:txBody>
          <a:bodyPr/>
          <a:lstStyle/>
          <a:p>
            <a:fld id="{E839097F-65DE-4F05-AAE3-D04AA2675967}" type="slidenum">
              <a:rPr lang="en-US" smtClean="0"/>
              <a:t>12</a:t>
            </a:fld>
            <a:endParaRPr lang="en-US"/>
          </a:p>
        </p:txBody>
      </p:sp>
    </p:spTree>
    <p:extLst>
      <p:ext uri="{BB962C8B-B14F-4D97-AF65-F5344CB8AC3E}">
        <p14:creationId xmlns:p14="http://schemas.microsoft.com/office/powerpoint/2010/main" val="871464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dirty="0"/>
              <a:t>Causal Consistency (2)</a:t>
            </a:r>
          </a:p>
        </p:txBody>
      </p:sp>
      <p:sp>
        <p:nvSpPr>
          <p:cNvPr id="97283" name="Rectangle 3"/>
          <p:cNvSpPr>
            <a:spLocks noGrp="1" noChangeArrowheads="1"/>
          </p:cNvSpPr>
          <p:nvPr>
            <p:ph type="body" idx="1"/>
          </p:nvPr>
        </p:nvSpPr>
        <p:spPr>
          <a:xfrm>
            <a:off x="2519362" y="4518026"/>
            <a:ext cx="7358063" cy="1289050"/>
          </a:xfrm>
        </p:spPr>
        <p:txBody>
          <a:bodyPr>
            <a:normAutofit fontScale="92500" lnSpcReduction="10000"/>
          </a:bodyPr>
          <a:lstStyle/>
          <a:p>
            <a:pPr marL="0" indent="0">
              <a:buNone/>
            </a:pPr>
            <a:r>
              <a:rPr lang="en-US" altLang="en-US" sz="3200" dirty="0"/>
              <a:t>A violation of a causally-consistent store. </a:t>
            </a:r>
            <a:br>
              <a:rPr lang="en-US" altLang="en-US" dirty="0"/>
            </a:br>
            <a:endParaRPr lang="en-US" altLang="en-US" dirty="0"/>
          </a:p>
          <a:p>
            <a:pPr marL="0" indent="0">
              <a:buNone/>
            </a:pPr>
            <a:r>
              <a:rPr lang="en-US" altLang="en-US" dirty="0"/>
              <a:t>(W(x)a causally related to R(x)a, W(x)b.)</a:t>
            </a:r>
          </a:p>
        </p:txBody>
      </p:sp>
      <p:pic>
        <p:nvPicPr>
          <p:cNvPr id="97284" name="Picture 4" descr="07-09"/>
          <p:cNvPicPr>
            <a:picLocks noChangeAspect="1" noChangeArrowheads="1"/>
          </p:cNvPicPr>
          <p:nvPr/>
        </p:nvPicPr>
        <p:blipFill>
          <a:blip r:embed="rId3">
            <a:extLst>
              <a:ext uri="{28A0092B-C50C-407E-A947-70E740481C1C}">
                <a14:useLocalDpi xmlns:a14="http://schemas.microsoft.com/office/drawing/2010/main" val="0"/>
              </a:ext>
            </a:extLst>
          </a:blip>
          <a:srcRect r="53322"/>
          <a:stretch>
            <a:fillRect/>
          </a:stretch>
        </p:blipFill>
        <p:spPr bwMode="auto">
          <a:xfrm>
            <a:off x="2786063" y="2105422"/>
            <a:ext cx="6824662" cy="22002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6AAC142-61EF-401A-B95A-FF068579E7AE}"/>
              </a:ext>
            </a:extLst>
          </p:cNvPr>
          <p:cNvSpPr>
            <a:spLocks noGrp="1"/>
          </p:cNvSpPr>
          <p:nvPr>
            <p:ph type="sldNum" sz="quarter" idx="12"/>
          </p:nvPr>
        </p:nvSpPr>
        <p:spPr/>
        <p:txBody>
          <a:bodyPr/>
          <a:lstStyle/>
          <a:p>
            <a:fld id="{E839097F-65DE-4F05-AAE3-D04AA2675967}" type="slidenum">
              <a:rPr lang="en-US" smtClean="0"/>
              <a:t>13</a:t>
            </a:fld>
            <a:endParaRPr lang="en-US"/>
          </a:p>
        </p:txBody>
      </p:sp>
    </p:spTree>
    <p:extLst>
      <p:ext uri="{BB962C8B-B14F-4D97-AF65-F5344CB8AC3E}">
        <p14:creationId xmlns:p14="http://schemas.microsoft.com/office/powerpoint/2010/main" val="174029507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5331C-79F8-4ED8-B718-33A3F224F241}"/>
              </a:ext>
            </a:extLst>
          </p:cNvPr>
          <p:cNvSpPr>
            <a:spLocks noGrp="1"/>
          </p:cNvSpPr>
          <p:nvPr>
            <p:ph type="title"/>
          </p:nvPr>
        </p:nvSpPr>
        <p:spPr/>
        <p:txBody>
          <a:bodyPr/>
          <a:lstStyle/>
          <a:p>
            <a:r>
              <a:rPr lang="en-US" dirty="0"/>
              <a:t>But R</a:t>
            </a:r>
            <a:r>
              <a:rPr lang="en-US" i="1" dirty="0"/>
              <a:t>ead-write</a:t>
            </a:r>
            <a:r>
              <a:rPr lang="en-US" dirty="0"/>
              <a:t> Data...</a:t>
            </a:r>
          </a:p>
        </p:txBody>
      </p:sp>
      <p:sp>
        <p:nvSpPr>
          <p:cNvPr id="3" name="Content Placeholder 2">
            <a:extLst>
              <a:ext uri="{FF2B5EF4-FFF2-40B4-BE49-F238E27FC236}">
                <a16:creationId xmlns:a16="http://schemas.microsoft.com/office/drawing/2014/main" id="{B7E8AFA2-3DCC-4F11-909A-DEED5299A981}"/>
              </a:ext>
            </a:extLst>
          </p:cNvPr>
          <p:cNvSpPr>
            <a:spLocks noGrp="1"/>
          </p:cNvSpPr>
          <p:nvPr>
            <p:ph idx="1"/>
          </p:nvPr>
        </p:nvSpPr>
        <p:spPr>
          <a:xfrm>
            <a:off x="838199" y="1406769"/>
            <a:ext cx="10814537" cy="5361599"/>
          </a:xfrm>
        </p:spPr>
        <p:txBody>
          <a:bodyPr>
            <a:normAutofit/>
          </a:bodyPr>
          <a:lstStyle/>
          <a:p>
            <a:r>
              <a:rPr lang="en-US" sz="3200" dirty="0"/>
              <a:t>Requires write replication, and some degree of consistency</a:t>
            </a:r>
          </a:p>
          <a:p>
            <a:pPr lvl="1"/>
            <a:r>
              <a:rPr lang="en-US" sz="2800" b="1" dirty="0"/>
              <a:t>Strict</a:t>
            </a:r>
            <a:r>
              <a:rPr lang="en-US" sz="2800" dirty="0"/>
              <a:t> Consistency</a:t>
            </a:r>
          </a:p>
          <a:p>
            <a:pPr lvl="2"/>
            <a:r>
              <a:rPr lang="en-US" sz="2400" dirty="0"/>
              <a:t>Read always returns value from latest write</a:t>
            </a:r>
          </a:p>
          <a:p>
            <a:pPr lvl="1"/>
            <a:r>
              <a:rPr lang="en-US" sz="2800" b="1" dirty="0"/>
              <a:t>Sequential</a:t>
            </a:r>
            <a:r>
              <a:rPr lang="en-US" sz="2800" dirty="0"/>
              <a:t> Consistency</a:t>
            </a:r>
          </a:p>
          <a:p>
            <a:pPr lvl="2"/>
            <a:r>
              <a:rPr lang="en-US" sz="2400" dirty="0"/>
              <a:t>All nodes see operations in some sequential order</a:t>
            </a:r>
          </a:p>
          <a:p>
            <a:pPr lvl="2"/>
            <a:r>
              <a:rPr lang="en-US" sz="2400" dirty="0"/>
              <a:t>Operations of each process appear in-order in this sequence</a:t>
            </a:r>
          </a:p>
          <a:p>
            <a:pPr lvl="1"/>
            <a:r>
              <a:rPr lang="en-US" sz="2800" b="1" dirty="0"/>
              <a:t>Causal Consistency</a:t>
            </a:r>
          </a:p>
          <a:p>
            <a:pPr lvl="2"/>
            <a:r>
              <a:rPr lang="en-US" sz="2400" dirty="0"/>
              <a:t>All nodes see causally related writes in same order</a:t>
            </a:r>
          </a:p>
          <a:p>
            <a:pPr lvl="2"/>
            <a:r>
              <a:rPr lang="en-US" sz="2400" dirty="0"/>
              <a:t>But concurrent writes may be seen in different order on different machines</a:t>
            </a:r>
          </a:p>
          <a:p>
            <a:pPr lvl="1"/>
            <a:r>
              <a:rPr lang="en-US" sz="2800" b="1" dirty="0">
                <a:sym typeface="Wingdings" panose="05000000000000000000" pitchFamily="2" charset="2"/>
              </a:rPr>
              <a:t>Eventual Consistency</a:t>
            </a:r>
          </a:p>
          <a:p>
            <a:pPr lvl="2"/>
            <a:r>
              <a:rPr lang="en-US" sz="2400" dirty="0">
                <a:sym typeface="Wingdings" panose="05000000000000000000" pitchFamily="2" charset="2"/>
              </a:rPr>
              <a:t>All nodes will learn eventually about all writes, in the absence of updates</a:t>
            </a:r>
            <a:endParaRPr lang="en-US" sz="2400" dirty="0"/>
          </a:p>
        </p:txBody>
      </p:sp>
      <p:sp>
        <p:nvSpPr>
          <p:cNvPr id="4" name="Slide Number Placeholder 3">
            <a:extLst>
              <a:ext uri="{FF2B5EF4-FFF2-40B4-BE49-F238E27FC236}">
                <a16:creationId xmlns:a16="http://schemas.microsoft.com/office/drawing/2014/main" id="{6279F51F-8A91-48A8-810F-B855728FF737}"/>
              </a:ext>
            </a:extLst>
          </p:cNvPr>
          <p:cNvSpPr>
            <a:spLocks noGrp="1"/>
          </p:cNvSpPr>
          <p:nvPr>
            <p:ph type="sldNum" sz="quarter" idx="12"/>
          </p:nvPr>
        </p:nvSpPr>
        <p:spPr/>
        <p:txBody>
          <a:bodyPr/>
          <a:lstStyle/>
          <a:p>
            <a:fld id="{E839097F-65DE-4F05-AAE3-D04AA2675967}" type="slidenum">
              <a:rPr lang="en-US" smtClean="0"/>
              <a:t>14</a:t>
            </a:fld>
            <a:endParaRPr lang="en-US"/>
          </a:p>
        </p:txBody>
      </p:sp>
    </p:spTree>
    <p:extLst>
      <p:ext uri="{BB962C8B-B14F-4D97-AF65-F5344CB8AC3E}">
        <p14:creationId xmlns:p14="http://schemas.microsoft.com/office/powerpoint/2010/main" val="37871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C06B-801C-45C8-B091-F139E3F30A34}"/>
              </a:ext>
            </a:extLst>
          </p:cNvPr>
          <p:cNvSpPr>
            <a:spLocks noGrp="1"/>
          </p:cNvSpPr>
          <p:nvPr>
            <p:ph type="title"/>
          </p:nvPr>
        </p:nvSpPr>
        <p:spPr/>
        <p:txBody>
          <a:bodyPr/>
          <a:lstStyle/>
          <a:p>
            <a:r>
              <a:rPr lang="en-US" dirty="0"/>
              <a:t>Example of Consistency Guarantees</a:t>
            </a:r>
          </a:p>
        </p:txBody>
      </p:sp>
      <p:sp>
        <p:nvSpPr>
          <p:cNvPr id="3" name="Content Placeholder 2">
            <a:extLst>
              <a:ext uri="{FF2B5EF4-FFF2-40B4-BE49-F238E27FC236}">
                <a16:creationId xmlns:a16="http://schemas.microsoft.com/office/drawing/2014/main" id="{C06FE835-977D-4142-A688-CBBCFB47983E}"/>
              </a:ext>
            </a:extLst>
          </p:cNvPr>
          <p:cNvSpPr>
            <a:spLocks noGrp="1"/>
          </p:cNvSpPr>
          <p:nvPr>
            <p:ph idx="1"/>
          </p:nvPr>
        </p:nvSpPr>
        <p:spPr/>
        <p:txBody>
          <a:bodyPr/>
          <a:lstStyle/>
          <a:p>
            <a:r>
              <a:rPr lang="en-US" dirty="0"/>
              <a:t>In practice we often have a choice</a:t>
            </a:r>
          </a:p>
          <a:p>
            <a:endParaRPr lang="en-US" dirty="0"/>
          </a:p>
          <a:p>
            <a:r>
              <a:rPr lang="en-US" dirty="0"/>
              <a:t>Google Mail</a:t>
            </a:r>
          </a:p>
          <a:p>
            <a:pPr lvl="1"/>
            <a:r>
              <a:rPr lang="en-US" dirty="0"/>
              <a:t>Sending mail is replicated to ~2 physically separated datacenters (users hate it when they think they sent mail and it got lost);  mail will pause while doing this replication.</a:t>
            </a:r>
          </a:p>
          <a:p>
            <a:pPr lvl="2"/>
            <a:r>
              <a:rPr lang="en-US" dirty="0"/>
              <a:t>Q:  How long would this take with 2-phase commit?  in the wide area?</a:t>
            </a:r>
          </a:p>
          <a:p>
            <a:pPr lvl="1"/>
            <a:r>
              <a:rPr lang="en-US" dirty="0"/>
              <a:t>Marking mail read is only replicated in the background - you can mark it read, the replication can fail, and you’ll have no clue (re-reading a read email once in a while is no big deal)</a:t>
            </a:r>
          </a:p>
          <a:p>
            <a:pPr lvl="1"/>
            <a:endParaRPr lang="en-US" dirty="0"/>
          </a:p>
          <a:p>
            <a:r>
              <a:rPr lang="en-US" dirty="0"/>
              <a:t>Weaker consistency is cheaper if you can get away with it.</a:t>
            </a:r>
          </a:p>
          <a:p>
            <a:endParaRPr lang="en-US" dirty="0"/>
          </a:p>
        </p:txBody>
      </p:sp>
      <p:sp>
        <p:nvSpPr>
          <p:cNvPr id="4" name="Slide Number Placeholder 3">
            <a:extLst>
              <a:ext uri="{FF2B5EF4-FFF2-40B4-BE49-F238E27FC236}">
                <a16:creationId xmlns:a16="http://schemas.microsoft.com/office/drawing/2014/main" id="{D66C9DDC-E60D-4CF3-99D6-DE21EF030B31}"/>
              </a:ext>
            </a:extLst>
          </p:cNvPr>
          <p:cNvSpPr>
            <a:spLocks noGrp="1"/>
          </p:cNvSpPr>
          <p:nvPr>
            <p:ph type="sldNum" sz="quarter" idx="12"/>
          </p:nvPr>
        </p:nvSpPr>
        <p:spPr/>
        <p:txBody>
          <a:bodyPr/>
          <a:lstStyle/>
          <a:p>
            <a:fld id="{E839097F-65DE-4F05-AAE3-D04AA2675967}" type="slidenum">
              <a:rPr lang="en-US" smtClean="0"/>
              <a:t>15</a:t>
            </a:fld>
            <a:endParaRPr lang="en-US"/>
          </a:p>
        </p:txBody>
      </p:sp>
    </p:spTree>
    <p:extLst>
      <p:ext uri="{BB962C8B-B14F-4D97-AF65-F5344CB8AC3E}">
        <p14:creationId xmlns:p14="http://schemas.microsoft.com/office/powerpoint/2010/main" val="3100107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ltLang="en-US" dirty="0"/>
              <a:t>Replication Strategies</a:t>
            </a:r>
          </a:p>
        </p:txBody>
      </p:sp>
      <p:sp>
        <p:nvSpPr>
          <p:cNvPr id="139267" name="Rectangle 3"/>
          <p:cNvSpPr>
            <a:spLocks noGrp="1" noChangeArrowheads="1"/>
          </p:cNvSpPr>
          <p:nvPr>
            <p:ph idx="1"/>
          </p:nvPr>
        </p:nvSpPr>
        <p:spPr/>
        <p:txBody>
          <a:bodyPr>
            <a:normAutofit fontScale="85000" lnSpcReduction="20000"/>
          </a:bodyPr>
          <a:lstStyle/>
          <a:p>
            <a:pPr marL="0" indent="0">
              <a:buNone/>
            </a:pPr>
            <a:r>
              <a:rPr lang="en-US" altLang="en-US" sz="3800" dirty="0"/>
              <a:t>What to replicate: State versus Operations</a:t>
            </a:r>
          </a:p>
          <a:p>
            <a:r>
              <a:rPr lang="en-US" altLang="en-US" sz="3300" dirty="0"/>
              <a:t>Propagate only a </a:t>
            </a:r>
            <a:r>
              <a:rPr lang="en-US" altLang="en-US" sz="3300" b="1" dirty="0"/>
              <a:t>notification of an update</a:t>
            </a:r>
          </a:p>
          <a:p>
            <a:pPr lvl="1"/>
            <a:r>
              <a:rPr lang="en-US" altLang="en-US" dirty="0"/>
              <a:t>Sort of an “invalidation” protocol </a:t>
            </a:r>
          </a:p>
          <a:p>
            <a:r>
              <a:rPr lang="en-US" altLang="en-US" sz="3300" b="1" dirty="0"/>
              <a:t>Transfer data</a:t>
            </a:r>
            <a:r>
              <a:rPr lang="en-US" altLang="en-US" sz="3300" dirty="0"/>
              <a:t> from one copy to another</a:t>
            </a:r>
          </a:p>
          <a:p>
            <a:pPr lvl="1"/>
            <a:r>
              <a:rPr lang="en-US" altLang="en-US" dirty="0"/>
              <a:t>Read-to-Write ratio high, can propagate logs (save bandwidth) </a:t>
            </a:r>
          </a:p>
          <a:p>
            <a:r>
              <a:rPr lang="en-US" altLang="en-US" sz="3300" dirty="0"/>
              <a:t>Propagate the </a:t>
            </a:r>
            <a:r>
              <a:rPr lang="en-US" altLang="en-US" sz="3300" b="1" dirty="0"/>
              <a:t>update operation</a:t>
            </a:r>
            <a:r>
              <a:rPr lang="en-US" altLang="en-US" sz="3300" dirty="0"/>
              <a:t> to other copies</a:t>
            </a:r>
          </a:p>
          <a:p>
            <a:pPr lvl="1"/>
            <a:r>
              <a:rPr lang="en-US" altLang="en-US" dirty="0"/>
              <a:t>Don’t transfer data modifications, only operations – “Active replication”</a:t>
            </a:r>
          </a:p>
          <a:p>
            <a:endParaRPr lang="en-US" altLang="en-US" dirty="0"/>
          </a:p>
          <a:p>
            <a:pPr marL="0" indent="0">
              <a:buNone/>
            </a:pPr>
            <a:r>
              <a:rPr lang="en-US" altLang="en-US" sz="3800" dirty="0"/>
              <a:t>When to replicate: Push vs Pull</a:t>
            </a:r>
          </a:p>
          <a:p>
            <a:r>
              <a:rPr lang="en-US" altLang="en-US" sz="3300" dirty="0"/>
              <a:t>Pull Based</a:t>
            </a:r>
          </a:p>
          <a:p>
            <a:pPr lvl="1"/>
            <a:r>
              <a:rPr lang="en-US" altLang="en-US" sz="2600" dirty="0"/>
              <a:t>Replicas/Clients poll for updates (caches)</a:t>
            </a:r>
          </a:p>
          <a:p>
            <a:r>
              <a:rPr lang="en-US" altLang="en-US" sz="3300" dirty="0"/>
              <a:t>Push Based</a:t>
            </a:r>
          </a:p>
          <a:p>
            <a:pPr lvl="1"/>
            <a:r>
              <a:rPr lang="en-US" altLang="en-US" sz="2600" dirty="0"/>
              <a:t>Server pushes updates (</a:t>
            </a:r>
            <a:r>
              <a:rPr lang="en-US" altLang="en-US" sz="2600" dirty="0" err="1"/>
              <a:t>stateful</a:t>
            </a:r>
            <a:r>
              <a:rPr lang="en-US" altLang="en-US" sz="2600" dirty="0"/>
              <a:t>) </a:t>
            </a:r>
          </a:p>
          <a:p>
            <a:pPr marL="0" indent="0">
              <a:buNone/>
            </a:pPr>
            <a:r>
              <a:rPr lang="en-US" altLang="en-US" sz="3000" dirty="0"/>
              <a:t> </a:t>
            </a:r>
          </a:p>
        </p:txBody>
      </p:sp>
      <p:sp>
        <p:nvSpPr>
          <p:cNvPr id="4" name="Slide Number Placeholder 3">
            <a:extLst>
              <a:ext uri="{FF2B5EF4-FFF2-40B4-BE49-F238E27FC236}">
                <a16:creationId xmlns:a16="http://schemas.microsoft.com/office/drawing/2014/main" id="{D5E7A57D-F465-4820-9EDD-D6196975CC97}"/>
              </a:ext>
            </a:extLst>
          </p:cNvPr>
          <p:cNvSpPr>
            <a:spLocks noGrp="1"/>
          </p:cNvSpPr>
          <p:nvPr>
            <p:ph type="sldNum" sz="quarter" idx="12"/>
          </p:nvPr>
        </p:nvSpPr>
        <p:spPr/>
        <p:txBody>
          <a:bodyPr/>
          <a:lstStyle/>
          <a:p>
            <a:fld id="{E839097F-65DE-4F05-AAE3-D04AA2675967}" type="slidenum">
              <a:rPr lang="en-US" smtClean="0"/>
              <a:t>16</a:t>
            </a:fld>
            <a:endParaRPr lang="en-US"/>
          </a:p>
        </p:txBody>
      </p:sp>
    </p:spTree>
    <p:extLst>
      <p:ext uri="{BB962C8B-B14F-4D97-AF65-F5344CB8AC3E}">
        <p14:creationId xmlns:p14="http://schemas.microsoft.com/office/powerpoint/2010/main" val="2080510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5BA3-0E61-42A4-B1E4-98F00B92178B}"/>
              </a:ext>
            </a:extLst>
          </p:cNvPr>
          <p:cNvSpPr>
            <a:spLocks noGrp="1"/>
          </p:cNvSpPr>
          <p:nvPr>
            <p:ph type="title"/>
          </p:nvPr>
        </p:nvSpPr>
        <p:spPr/>
        <p:txBody>
          <a:bodyPr/>
          <a:lstStyle/>
          <a:p>
            <a:r>
              <a:rPr lang="en-US" dirty="0"/>
              <a:t>Outline for Today</a:t>
            </a:r>
          </a:p>
        </p:txBody>
      </p:sp>
      <p:sp>
        <p:nvSpPr>
          <p:cNvPr id="3" name="Text Placeholder 2">
            <a:extLst>
              <a:ext uri="{FF2B5EF4-FFF2-40B4-BE49-F238E27FC236}">
                <a16:creationId xmlns:a16="http://schemas.microsoft.com/office/drawing/2014/main" id="{25A6FA19-363B-48B2-A3E4-81869F80DAC6}"/>
              </a:ext>
            </a:extLst>
          </p:cNvPr>
          <p:cNvSpPr>
            <a:spLocks noGrp="1"/>
          </p:cNvSpPr>
          <p:nvPr>
            <p:ph type="body" idx="1"/>
          </p:nvPr>
        </p:nvSpPr>
        <p:spPr/>
        <p:txBody>
          <a:bodyPr>
            <a:normAutofit/>
          </a:bodyPr>
          <a:lstStyle/>
          <a:p>
            <a:pPr marL="0" indent="0">
              <a:buNone/>
            </a:pPr>
            <a:r>
              <a:rPr lang="en-US" sz="4000" dirty="0"/>
              <a:t>Consistency when content is replicated</a:t>
            </a:r>
          </a:p>
          <a:p>
            <a:endParaRPr lang="en-US" sz="4000" dirty="0"/>
          </a:p>
          <a:p>
            <a:pPr marL="0" indent="0">
              <a:buNone/>
            </a:pPr>
            <a:r>
              <a:rPr lang="en-US" sz="4000" dirty="0">
                <a:solidFill>
                  <a:srgbClr val="FF0000"/>
                </a:solidFill>
              </a:rPr>
              <a:t>Primary-backup replication model</a:t>
            </a:r>
          </a:p>
          <a:p>
            <a:endParaRPr lang="en-US" sz="4000" dirty="0"/>
          </a:p>
          <a:p>
            <a:pPr marL="0" indent="0">
              <a:buNone/>
            </a:pPr>
            <a:r>
              <a:rPr lang="en-US" sz="4000" dirty="0"/>
              <a:t>Consensus replication model</a:t>
            </a:r>
          </a:p>
        </p:txBody>
      </p:sp>
      <p:sp>
        <p:nvSpPr>
          <p:cNvPr id="4" name="Slide Number Placeholder 3">
            <a:extLst>
              <a:ext uri="{FF2B5EF4-FFF2-40B4-BE49-F238E27FC236}">
                <a16:creationId xmlns:a16="http://schemas.microsoft.com/office/drawing/2014/main" id="{03135FB5-BC5C-4845-9932-89BA7D8CF7FF}"/>
              </a:ext>
            </a:extLst>
          </p:cNvPr>
          <p:cNvSpPr>
            <a:spLocks noGrp="1"/>
          </p:cNvSpPr>
          <p:nvPr>
            <p:ph type="sldNum" sz="quarter" idx="2"/>
          </p:nvPr>
        </p:nvSpPr>
        <p:spPr/>
        <p:txBody>
          <a:bodyPr/>
          <a:lstStyle/>
          <a:p>
            <a:fld id="{86CB4B4D-7CA3-9044-876B-883B54F8677D}" type="slidenum">
              <a:rPr lang="en-US" smtClean="0"/>
              <a:t>17</a:t>
            </a:fld>
            <a:endParaRPr lang="en-US"/>
          </a:p>
        </p:txBody>
      </p:sp>
    </p:spTree>
    <p:extLst>
      <p:ext uri="{BB962C8B-B14F-4D97-AF65-F5344CB8AC3E}">
        <p14:creationId xmlns:p14="http://schemas.microsoft.com/office/powerpoint/2010/main" val="262486901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p:nvPr>
        </p:nvSpPr>
        <p:spPr/>
        <p:txBody>
          <a:bodyPr/>
          <a:lstStyle/>
          <a:p>
            <a:r>
              <a:rPr lang="en-US"/>
              <a:t>Assumptions Today</a:t>
            </a:r>
            <a:endParaRPr lang="en-US" dirty="0"/>
          </a:p>
        </p:txBody>
      </p:sp>
      <p:sp>
        <p:nvSpPr>
          <p:cNvPr id="3" name="Text Placeholder 2">
            <a:extLst>
              <a:ext uri="{FF2B5EF4-FFF2-40B4-BE49-F238E27FC236}">
                <a16:creationId xmlns:a16="http://schemas.microsoft.com/office/drawing/2014/main" id="{8F052E5D-B16B-449B-B162-5172E49CA7FF}"/>
              </a:ext>
            </a:extLst>
          </p:cNvPr>
          <p:cNvSpPr>
            <a:spLocks noGrp="1"/>
          </p:cNvSpPr>
          <p:nvPr>
            <p:ph type="body" idx="1"/>
          </p:nvPr>
        </p:nvSpPr>
        <p:spPr>
          <a:xfrm>
            <a:off x="1190625" y="1277817"/>
            <a:ext cx="9810750" cy="5261205"/>
          </a:xfrm>
        </p:spPr>
        <p:txBody>
          <a:bodyPr>
            <a:noAutofit/>
          </a:bodyPr>
          <a:lstStyle/>
          <a:p>
            <a:r>
              <a:rPr lang="en-US" sz="3200" b="1" dirty="0"/>
              <a:t>Group membership</a:t>
            </a:r>
            <a:r>
              <a:rPr lang="en-US" sz="3200" dirty="0"/>
              <a:t> manager</a:t>
            </a:r>
          </a:p>
          <a:p>
            <a:pPr lvl="1"/>
            <a:r>
              <a:rPr lang="en-US" sz="2800" dirty="0"/>
              <a:t>Allow replica nodes to join/leave</a:t>
            </a:r>
          </a:p>
          <a:p>
            <a:pPr lvl="1"/>
            <a:endParaRPr lang="en-US" sz="1000" dirty="0"/>
          </a:p>
          <a:p>
            <a:r>
              <a:rPr lang="en-US" sz="3200" b="1" dirty="0"/>
              <a:t>Fail-stop</a:t>
            </a:r>
            <a:r>
              <a:rPr lang="en-US" sz="3200" dirty="0"/>
              <a:t> (not Byzantine) failure model</a:t>
            </a:r>
          </a:p>
          <a:p>
            <a:pPr lvl="1"/>
            <a:r>
              <a:rPr lang="en-US" sz="2800" dirty="0"/>
              <a:t>Servers might crash, might come up again</a:t>
            </a:r>
          </a:p>
          <a:p>
            <a:pPr lvl="1"/>
            <a:r>
              <a:rPr lang="en-US" sz="2800" dirty="0"/>
              <a:t>Delayed/lost messages</a:t>
            </a:r>
          </a:p>
          <a:p>
            <a:pPr marL="457200" lvl="1" indent="0">
              <a:buNone/>
            </a:pPr>
            <a:endParaRPr lang="en-US" sz="1000" dirty="0"/>
          </a:p>
          <a:p>
            <a:r>
              <a:rPr lang="en-US" sz="3200" b="1" dirty="0"/>
              <a:t>Failure detector</a:t>
            </a:r>
          </a:p>
          <a:p>
            <a:pPr lvl="1"/>
            <a:r>
              <a:rPr lang="en-US" dirty="0"/>
              <a:t>E.g., process-pair monitoring, etc.</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6198488-942D-49F0-A16A-DB9E09247920}"/>
              </a:ext>
            </a:extLst>
          </p:cNvPr>
          <p:cNvSpPr>
            <a:spLocks noGrp="1"/>
          </p:cNvSpPr>
          <p:nvPr>
            <p:ph type="sldNum" sz="quarter" idx="2"/>
          </p:nvPr>
        </p:nvSpPr>
        <p:spPr/>
        <p:txBody>
          <a:bodyPr/>
          <a:lstStyle/>
          <a:p>
            <a:fld id="{86CB4B4D-7CA3-9044-876B-883B54F8677D}" type="slidenum">
              <a:rPr lang="en-US" smtClean="0"/>
              <a:t>18</a:t>
            </a:fld>
            <a:endParaRPr lang="en-US"/>
          </a:p>
        </p:txBody>
      </p:sp>
    </p:spTree>
    <p:extLst>
      <p:ext uri="{BB962C8B-B14F-4D97-AF65-F5344CB8AC3E}">
        <p14:creationId xmlns:p14="http://schemas.microsoft.com/office/powerpoint/2010/main" val="356169434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nvPr>
        </p:nvSpPr>
        <p:spPr>
          <a:prstGeom prst="rect">
            <a:avLst/>
          </a:prstGeom>
        </p:spPr>
        <p:txBody>
          <a:bodyPr/>
          <a:lstStyle/>
          <a:p>
            <a:r>
              <a:rPr dirty="0"/>
              <a:t>Primary-Backup</a:t>
            </a:r>
            <a:r>
              <a:rPr lang="en-US" dirty="0"/>
              <a:t>: Remote Write Protocol</a:t>
            </a:r>
            <a:endParaRPr dirty="0"/>
          </a:p>
        </p:txBody>
      </p:sp>
      <p:sp>
        <p:nvSpPr>
          <p:cNvPr id="198" name="Shape 198"/>
          <p:cNvSpPr>
            <a:spLocks noGrp="1"/>
          </p:cNvSpPr>
          <p:nvPr>
            <p:ph type="body" idx="1"/>
          </p:nvPr>
        </p:nvSpPr>
        <p:spPr>
          <a:xfrm>
            <a:off x="627321" y="1424764"/>
            <a:ext cx="10374054" cy="5092994"/>
          </a:xfrm>
          <a:prstGeom prst="rect">
            <a:avLst/>
          </a:prstGeom>
        </p:spPr>
        <p:txBody>
          <a:bodyPr>
            <a:normAutofit/>
          </a:bodyPr>
          <a:lstStyle/>
          <a:p>
            <a:pPr>
              <a:defRPr sz="3800"/>
            </a:pPr>
            <a:r>
              <a:rPr lang="en-US" sz="3200" dirty="0"/>
              <a:t>Writes always go to primary, read from any backup</a:t>
            </a:r>
          </a:p>
          <a:p>
            <a:pPr>
              <a:defRPr sz="3800"/>
            </a:pPr>
            <a:endParaRPr lang="en-US" sz="3200" dirty="0"/>
          </a:p>
          <a:p>
            <a:pPr>
              <a:defRPr sz="3800"/>
            </a:pPr>
            <a:r>
              <a:rPr lang="en-US" sz="3200" dirty="0"/>
              <a:t>Implementation</a:t>
            </a:r>
          </a:p>
          <a:p>
            <a:pPr lvl="1">
              <a:defRPr sz="3800"/>
            </a:pPr>
            <a:r>
              <a:rPr lang="en-US" sz="2800" dirty="0"/>
              <a:t>Stream the log</a:t>
            </a:r>
          </a:p>
          <a:p>
            <a:pPr>
              <a:defRPr sz="3800"/>
            </a:pPr>
            <a:endParaRPr lang="en-US" sz="3200" dirty="0"/>
          </a:p>
          <a:p>
            <a:pPr>
              <a:defRPr sz="3800"/>
            </a:pPr>
            <a:r>
              <a:rPr lang="en-US" sz="3200" dirty="0"/>
              <a:t>Common in practice</a:t>
            </a:r>
          </a:p>
          <a:p>
            <a:pPr lvl="1">
              <a:defRPr sz="3800"/>
            </a:pPr>
            <a:r>
              <a:rPr lang="en-US" sz="2800" dirty="0"/>
              <a:t>Simple</a:t>
            </a:r>
          </a:p>
          <a:p>
            <a:pPr>
              <a:defRPr sz="3800"/>
            </a:pPr>
            <a:r>
              <a:rPr lang="en-US" sz="3200" dirty="0"/>
              <a:t>Are updates blocking?</a:t>
            </a:r>
          </a:p>
          <a:p>
            <a:pPr>
              <a:defRPr sz="3800"/>
            </a:pPr>
            <a:endParaRPr dirty="0"/>
          </a:p>
        </p:txBody>
      </p:sp>
      <p:pic>
        <p:nvPicPr>
          <p:cNvPr id="4" name="Picture 4" descr="07-20">
            <a:extLst>
              <a:ext uri="{FF2B5EF4-FFF2-40B4-BE49-F238E27FC236}">
                <a16:creationId xmlns:a16="http://schemas.microsoft.com/office/drawing/2014/main" id="{A931A7D5-3215-4B5F-BC8D-F237111C6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682" y="2191454"/>
            <a:ext cx="7310112" cy="432630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A0C4303-E2C8-4678-9313-284E5AD2649C}"/>
              </a:ext>
            </a:extLst>
          </p:cNvPr>
          <p:cNvSpPr>
            <a:spLocks noGrp="1"/>
          </p:cNvSpPr>
          <p:nvPr>
            <p:ph type="sldNum" sz="quarter" idx="2"/>
          </p:nvPr>
        </p:nvSpPr>
        <p:spPr/>
        <p:txBody>
          <a:bodyPr/>
          <a:lstStyle/>
          <a:p>
            <a:fld id="{86CB4B4D-7CA3-9044-876B-883B54F8677D}" type="slidenum">
              <a:rPr lang="en-US" smtClean="0"/>
              <a:t>19</a:t>
            </a:fld>
            <a:endParaRPr lang="en-US"/>
          </a:p>
        </p:txBody>
      </p:sp>
    </p:spTree>
    <p:extLst>
      <p:ext uri="{BB962C8B-B14F-4D97-AF65-F5344CB8AC3E}">
        <p14:creationId xmlns:p14="http://schemas.microsoft.com/office/powerpoint/2010/main" val="4108442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8E11-150E-452A-889F-D0D831B29D31}"/>
              </a:ext>
            </a:extLst>
          </p:cNvPr>
          <p:cNvSpPr>
            <a:spLocks noGrp="1"/>
          </p:cNvSpPr>
          <p:nvPr>
            <p:ph type="title"/>
          </p:nvPr>
        </p:nvSpPr>
        <p:spPr/>
        <p:txBody>
          <a:bodyPr/>
          <a:lstStyle/>
          <a:p>
            <a:r>
              <a:rPr lang="en-US" dirty="0"/>
              <a:t>Organizational Updates</a:t>
            </a:r>
          </a:p>
        </p:txBody>
      </p:sp>
      <p:sp>
        <p:nvSpPr>
          <p:cNvPr id="3" name="Content Placeholder 2">
            <a:extLst>
              <a:ext uri="{FF2B5EF4-FFF2-40B4-BE49-F238E27FC236}">
                <a16:creationId xmlns:a16="http://schemas.microsoft.com/office/drawing/2014/main" id="{723B23DC-9761-4055-9EF5-D713035B25AF}"/>
              </a:ext>
            </a:extLst>
          </p:cNvPr>
          <p:cNvSpPr>
            <a:spLocks noGrp="1"/>
          </p:cNvSpPr>
          <p:nvPr>
            <p:ph idx="1"/>
          </p:nvPr>
        </p:nvSpPr>
        <p:spPr/>
        <p:txBody>
          <a:bodyPr>
            <a:normAutofit/>
          </a:bodyPr>
          <a:lstStyle/>
          <a:p>
            <a:r>
              <a:rPr lang="en-US" sz="3200" dirty="0"/>
              <a:t>P1</a:t>
            </a:r>
          </a:p>
          <a:p>
            <a:pPr lvl="1"/>
            <a:r>
              <a:rPr lang="en-US" dirty="0"/>
              <a:t>part A Due 10/6 -- Good Luck! You can do it! </a:t>
            </a:r>
          </a:p>
          <a:p>
            <a:pPr lvl="1"/>
            <a:r>
              <a:rPr lang="en-US" dirty="0"/>
              <a:t>Part B  Released – Due 10/16  (Recitation was </a:t>
            </a:r>
            <a:r>
              <a:rPr lang="en-US" dirty="0" err="1"/>
              <a:t>yesteday</a:t>
            </a:r>
            <a:r>
              <a:rPr lang="en-US" dirty="0"/>
              <a:t>) </a:t>
            </a:r>
          </a:p>
          <a:p>
            <a:pPr lvl="1"/>
            <a:endParaRPr lang="en-US" dirty="0"/>
          </a:p>
          <a:p>
            <a:r>
              <a:rPr lang="en-US" sz="3200" dirty="0"/>
              <a:t>Mid Term 10/18 – 10:30am – Noon </a:t>
            </a:r>
          </a:p>
          <a:p>
            <a:endParaRPr lang="en-US" dirty="0"/>
          </a:p>
          <a:p>
            <a:r>
              <a:rPr lang="en-US" dirty="0"/>
              <a:t>The class after us has a mid term, so we will try to finish ~5min early </a:t>
            </a:r>
          </a:p>
        </p:txBody>
      </p:sp>
      <p:sp>
        <p:nvSpPr>
          <p:cNvPr id="4" name="Slide Number Placeholder 3">
            <a:extLst>
              <a:ext uri="{FF2B5EF4-FFF2-40B4-BE49-F238E27FC236}">
                <a16:creationId xmlns:a16="http://schemas.microsoft.com/office/drawing/2014/main" id="{BF1F1963-B6E1-4511-B7C6-4EBC15C42C2F}"/>
              </a:ext>
            </a:extLst>
          </p:cNvPr>
          <p:cNvSpPr>
            <a:spLocks noGrp="1"/>
          </p:cNvSpPr>
          <p:nvPr>
            <p:ph type="sldNum" sz="quarter" idx="12"/>
          </p:nvPr>
        </p:nvSpPr>
        <p:spPr/>
        <p:txBody>
          <a:bodyPr/>
          <a:lstStyle/>
          <a:p>
            <a:fld id="{E839097F-65DE-4F05-AAE3-D04AA2675967}" type="slidenum">
              <a:rPr lang="en-US" smtClean="0"/>
              <a:t>2</a:t>
            </a:fld>
            <a:endParaRPr lang="en-US"/>
          </a:p>
        </p:txBody>
      </p:sp>
    </p:spTree>
    <p:extLst>
      <p:ext uri="{BB962C8B-B14F-4D97-AF65-F5344CB8AC3E}">
        <p14:creationId xmlns:p14="http://schemas.microsoft.com/office/powerpoint/2010/main" val="152967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ltLang="en-US"/>
              <a:t>Local-Write P-B Protocol</a:t>
            </a:r>
            <a:endParaRPr lang="en-US" altLang="en-US" dirty="0"/>
          </a:p>
        </p:txBody>
      </p:sp>
      <p:pic>
        <p:nvPicPr>
          <p:cNvPr id="147460" name="Picture 4" descr="07-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418" y="1146530"/>
            <a:ext cx="7063582" cy="418191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0EEC74E-9338-4782-9F11-E8D66DE053EE}"/>
              </a:ext>
            </a:extLst>
          </p:cNvPr>
          <p:cNvSpPr>
            <a:spLocks noGrp="1"/>
          </p:cNvSpPr>
          <p:nvPr>
            <p:ph type="sldNum" sz="quarter" idx="12"/>
          </p:nvPr>
        </p:nvSpPr>
        <p:spPr/>
        <p:txBody>
          <a:bodyPr/>
          <a:lstStyle/>
          <a:p>
            <a:fld id="{E839097F-65DE-4F05-AAE3-D04AA2675967}" type="slidenum">
              <a:rPr lang="en-US" smtClean="0"/>
              <a:t>20</a:t>
            </a:fld>
            <a:endParaRPr lang="en-US"/>
          </a:p>
        </p:txBody>
      </p:sp>
      <p:sp>
        <p:nvSpPr>
          <p:cNvPr id="9" name="Rectangle 3">
            <a:extLst>
              <a:ext uri="{FF2B5EF4-FFF2-40B4-BE49-F238E27FC236}">
                <a16:creationId xmlns:a16="http://schemas.microsoft.com/office/drawing/2014/main" id="{19E6A160-0557-9D41-AA85-D2E5C23FCFB2}"/>
              </a:ext>
            </a:extLst>
          </p:cNvPr>
          <p:cNvSpPr txBox="1">
            <a:spLocks noChangeArrowheads="1"/>
          </p:cNvSpPr>
          <p:nvPr/>
        </p:nvSpPr>
        <p:spPr>
          <a:xfrm>
            <a:off x="559132" y="5328444"/>
            <a:ext cx="13546667" cy="11921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7500" indent="0">
              <a:buFont typeface="Arial" panose="020B0604020202020204" pitchFamily="34" charset="0"/>
              <a:buNone/>
            </a:pPr>
            <a:r>
              <a:rPr lang="en-US" altLang="en-US" sz="3200" dirty="0"/>
              <a:t>Primary migrates to the process wanting to process update</a:t>
            </a:r>
            <a:br>
              <a:rPr lang="en-US" altLang="en-US" sz="3200" dirty="0"/>
            </a:br>
            <a:r>
              <a:rPr lang="en-US" altLang="en-US" sz="3200" dirty="0"/>
              <a:t>For performance, use non-blocking op. </a:t>
            </a:r>
          </a:p>
        </p:txBody>
      </p:sp>
      <p:sp>
        <p:nvSpPr>
          <p:cNvPr id="10" name="Rectangle 3">
            <a:extLst>
              <a:ext uri="{FF2B5EF4-FFF2-40B4-BE49-F238E27FC236}">
                <a16:creationId xmlns:a16="http://schemas.microsoft.com/office/drawing/2014/main" id="{B661B424-8A9D-E147-AD70-965A3FEBB9AE}"/>
              </a:ext>
            </a:extLst>
          </p:cNvPr>
          <p:cNvSpPr txBox="1">
            <a:spLocks noChangeArrowheads="1"/>
          </p:cNvSpPr>
          <p:nvPr/>
        </p:nvSpPr>
        <p:spPr>
          <a:xfrm>
            <a:off x="673432" y="5965244"/>
            <a:ext cx="13546667" cy="119210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marL="889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1pPr>
            <a:lvl2pPr marL="13335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2pPr>
            <a:lvl3pPr marL="1778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3pPr>
            <a:lvl4pPr marL="22225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4pPr>
            <a:lvl5pPr marL="2667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9pPr>
          </a:lstStyle>
          <a:p>
            <a:pPr marL="317500" indent="0" hangingPunct="1">
              <a:buFontTx/>
              <a:buNone/>
            </a:pPr>
            <a:r>
              <a:rPr lang="en-US" altLang="en-US" sz="3200" dirty="0">
                <a:solidFill>
                  <a:srgbClr val="FF0000"/>
                </a:solidFill>
              </a:rPr>
              <a:t>What does this scheme remind you of?</a:t>
            </a:r>
          </a:p>
        </p:txBody>
      </p:sp>
    </p:spTree>
    <p:extLst>
      <p:ext uri="{BB962C8B-B14F-4D97-AF65-F5344CB8AC3E}">
        <p14:creationId xmlns:p14="http://schemas.microsoft.com/office/powerpoint/2010/main" val="41947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p:txBody>
          <a:bodyPr/>
          <a:lstStyle/>
          <a:p>
            <a:r>
              <a:rPr lang="en-US"/>
              <a:t>Primary-Backup Properties</a:t>
            </a:r>
            <a:endParaRPr lang="en-US" dirty="0"/>
          </a:p>
        </p:txBody>
      </p:sp>
      <p:sp>
        <p:nvSpPr>
          <p:cNvPr id="4" name="Content Placeholder 3">
            <a:extLst>
              <a:ext uri="{FF2B5EF4-FFF2-40B4-BE49-F238E27FC236}">
                <a16:creationId xmlns:a16="http://schemas.microsoft.com/office/drawing/2014/main" id="{C51257C3-8426-4F99-92FB-6FB1718B1F96}"/>
              </a:ext>
            </a:extLst>
          </p:cNvPr>
          <p:cNvSpPr>
            <a:spLocks noGrp="1"/>
          </p:cNvSpPr>
          <p:nvPr>
            <p:ph idx="1"/>
          </p:nvPr>
        </p:nvSpPr>
        <p:spPr/>
        <p:txBody>
          <a:bodyPr>
            <a:normAutofit lnSpcReduction="10000"/>
          </a:bodyPr>
          <a:lstStyle/>
          <a:p>
            <a:r>
              <a:rPr lang="en-US" dirty="0"/>
              <a:t>This looks cool. How many failures can we deal with? What are some problems?</a:t>
            </a:r>
          </a:p>
          <a:p>
            <a:pPr lvl="1"/>
            <a:r>
              <a:rPr lang="en-US" dirty="0"/>
              <a:t>What do we do if a replica has failed?</a:t>
            </a:r>
          </a:p>
          <a:p>
            <a:pPr lvl="1"/>
            <a:r>
              <a:rPr lang="en-US" dirty="0"/>
              <a:t>We wait... how long?  Until it’s marked dead.</a:t>
            </a:r>
          </a:p>
          <a:p>
            <a:endParaRPr lang="en-US" dirty="0"/>
          </a:p>
          <a:p>
            <a:endParaRPr lang="en-US" dirty="0"/>
          </a:p>
          <a:p>
            <a:r>
              <a:rPr lang="en-US" dirty="0"/>
              <a:t>Advantage:  With N servers, can tolerate loss of N-1 copies</a:t>
            </a:r>
          </a:p>
          <a:p>
            <a:r>
              <a:rPr lang="en-US" dirty="0"/>
              <a:t>Not a great solution if you want very tight response time even when something has failed:  </a:t>
            </a:r>
            <a:r>
              <a:rPr lang="en-US" dirty="0">
                <a:solidFill>
                  <a:srgbClr val="FF0000"/>
                </a:solidFill>
              </a:rPr>
              <a:t>Must wait for failure detector</a:t>
            </a:r>
            <a:endParaRPr lang="en-US" dirty="0"/>
          </a:p>
          <a:p>
            <a:endParaRPr lang="en-US" dirty="0"/>
          </a:p>
          <a:p>
            <a:r>
              <a:rPr lang="en-US" dirty="0"/>
              <a:t>Note:  If you don’t care about strong consistency (e.g., the “mail read” flag), you can reply to client before reaching agreement with backups (sometimes called “asynchronous replication”).</a:t>
            </a:r>
          </a:p>
          <a:p>
            <a:endParaRPr lang="en-US" dirty="0"/>
          </a:p>
          <a:p>
            <a:endParaRPr lang="en-US" dirty="0"/>
          </a:p>
        </p:txBody>
      </p:sp>
      <p:sp>
        <p:nvSpPr>
          <p:cNvPr id="5" name="Slide Number Placeholder 4">
            <a:extLst>
              <a:ext uri="{FF2B5EF4-FFF2-40B4-BE49-F238E27FC236}">
                <a16:creationId xmlns:a16="http://schemas.microsoft.com/office/drawing/2014/main" id="{9D046631-5212-4DB3-B911-C18A36824CF7}"/>
              </a:ext>
            </a:extLst>
          </p:cNvPr>
          <p:cNvSpPr>
            <a:spLocks noGrp="1"/>
          </p:cNvSpPr>
          <p:nvPr>
            <p:ph type="sldNum" sz="quarter" idx="12"/>
          </p:nvPr>
        </p:nvSpPr>
        <p:spPr/>
        <p:txBody>
          <a:bodyPr/>
          <a:lstStyle/>
          <a:p>
            <a:fld id="{E839097F-65DE-4F05-AAE3-D04AA2675967}" type="slidenum">
              <a:rPr lang="en-US" smtClean="0"/>
              <a:t>21</a:t>
            </a:fld>
            <a:endParaRPr lang="en-US"/>
          </a:p>
        </p:txBody>
      </p:sp>
    </p:spTree>
    <p:extLst>
      <p:ext uri="{BB962C8B-B14F-4D97-AF65-F5344CB8AC3E}">
        <p14:creationId xmlns:p14="http://schemas.microsoft.com/office/powerpoint/2010/main" val="23749234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3" name="Shape 203"/>
          <p:cNvSpPr>
            <a:spLocks noGrp="1"/>
          </p:cNvSpPr>
          <p:nvPr>
            <p:ph type="title"/>
          </p:nvPr>
        </p:nvSpPr>
        <p:spPr>
          <a:xfrm>
            <a:off x="1970485" y="0"/>
            <a:ext cx="8251031" cy="1714500"/>
          </a:xfrm>
          <a:prstGeom prst="rect">
            <a:avLst/>
          </a:prstGeom>
        </p:spPr>
        <p:txBody>
          <a:bodyPr/>
          <a:lstStyle/>
          <a:p>
            <a:r>
              <a:rPr lang="en-US" dirty="0"/>
              <a:t>I</a:t>
            </a:r>
            <a:r>
              <a:rPr dirty="0"/>
              <a:t>mplementing </a:t>
            </a:r>
            <a:r>
              <a:rPr lang="en-US" dirty="0"/>
              <a:t>P-B</a:t>
            </a:r>
            <a:endParaRPr dirty="0"/>
          </a:p>
        </p:txBody>
      </p:sp>
      <p:sp>
        <p:nvSpPr>
          <p:cNvPr id="204" name="Shape 204"/>
          <p:cNvSpPr>
            <a:spLocks noGrp="1"/>
          </p:cNvSpPr>
          <p:nvPr>
            <p:ph type="body" idx="1"/>
          </p:nvPr>
        </p:nvSpPr>
        <p:spPr>
          <a:xfrm>
            <a:off x="668111" y="1897687"/>
            <a:ext cx="9810750" cy="4018359"/>
          </a:xfrm>
          <a:prstGeom prst="rect">
            <a:avLst/>
          </a:prstGeom>
        </p:spPr>
        <p:txBody>
          <a:bodyPr>
            <a:normAutofit fontScale="92500"/>
          </a:bodyPr>
          <a:lstStyle/>
          <a:p>
            <a:pPr marL="937584"/>
            <a:r>
              <a:rPr sz="3600" dirty="0"/>
              <a:t>Remember logging? :-)</a:t>
            </a:r>
          </a:p>
          <a:p>
            <a:pPr marL="937584"/>
            <a:r>
              <a:rPr sz="3600" dirty="0"/>
              <a:t>Common technique for replication in databases and filesystem-like things:  Stream the log to the backup.  They don’t have to actually apply the changes before replying, just make the log durable.</a:t>
            </a:r>
          </a:p>
          <a:p>
            <a:pPr marL="937584"/>
            <a:r>
              <a:rPr sz="3600" dirty="0"/>
              <a:t>You have to replay the log before you can be online again, but it’s pretty cheap.</a:t>
            </a:r>
          </a:p>
        </p:txBody>
      </p:sp>
    </p:spTree>
    <p:extLst>
      <p:ext uri="{BB962C8B-B14F-4D97-AF65-F5344CB8AC3E}">
        <p14:creationId xmlns:p14="http://schemas.microsoft.com/office/powerpoint/2010/main" val="409451581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6" name="Shape 206"/>
          <p:cNvSpPr>
            <a:spLocks noGrp="1"/>
          </p:cNvSpPr>
          <p:nvPr>
            <p:ph type="title"/>
          </p:nvPr>
        </p:nvSpPr>
        <p:spPr>
          <a:prstGeom prst="rect">
            <a:avLst/>
          </a:prstGeom>
        </p:spPr>
        <p:txBody>
          <a:bodyPr/>
          <a:lstStyle/>
          <a:p>
            <a:r>
              <a:t>p-b:  Did it happen?</a:t>
            </a:r>
          </a:p>
        </p:txBody>
      </p:sp>
      <p:sp>
        <p:nvSpPr>
          <p:cNvPr id="207" name="Shape 207"/>
          <p:cNvSpPr/>
          <p:nvPr/>
        </p:nvSpPr>
        <p:spPr>
          <a:xfrm>
            <a:off x="2703174" y="2259359"/>
            <a:ext cx="1402628"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ctr" defTabSz="584200">
              <a:defRPr sz="4200">
                <a:latin typeface="+mj-lt"/>
                <a:ea typeface="+mj-ea"/>
                <a:cs typeface="+mj-cs"/>
                <a:sym typeface="Gill Sans"/>
              </a:defRPr>
            </a:lvl1pPr>
          </a:lstStyle>
          <a:p>
            <a:r>
              <a:rPr sz="2953"/>
              <a:t>Commit!</a:t>
            </a:r>
          </a:p>
        </p:txBody>
      </p:sp>
      <p:sp>
        <p:nvSpPr>
          <p:cNvPr id="208" name="Shape 208"/>
          <p:cNvSpPr/>
          <p:nvPr/>
        </p:nvSpPr>
        <p:spPr>
          <a:xfrm flipH="1" flipV="1">
            <a:off x="2479476" y="2553890"/>
            <a:ext cx="2062758" cy="544712"/>
          </a:xfrm>
          <a:prstGeom prst="line">
            <a:avLst/>
          </a:prstGeom>
          <a:ln w="38100">
            <a:solidFill>
              <a:srgbClr val="000000"/>
            </a:solidFill>
            <a:miter lim="400000"/>
            <a:headEnd type="stealth"/>
          </a:ln>
        </p:spPr>
        <p:txBody>
          <a:bodyPr lIns="35719" tIns="35719" rIns="35719" bIns="35719" anchor="ctr"/>
          <a:lstStyle/>
          <a:p>
            <a:endParaRPr sz="1266"/>
          </a:p>
        </p:txBody>
      </p:sp>
      <p:sp>
        <p:nvSpPr>
          <p:cNvPr id="209" name="Shape 209"/>
          <p:cNvSpPr/>
          <p:nvPr/>
        </p:nvSpPr>
        <p:spPr>
          <a:xfrm>
            <a:off x="1796987" y="1652140"/>
            <a:ext cx="946863"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ctr" defTabSz="584200">
              <a:defRPr sz="4200">
                <a:latin typeface="+mj-lt"/>
                <a:ea typeface="+mj-ea"/>
                <a:cs typeface="+mj-cs"/>
                <a:sym typeface="Gill Sans"/>
              </a:defRPr>
            </a:lvl1pPr>
          </a:lstStyle>
          <a:p>
            <a:r>
              <a:rPr sz="2953"/>
              <a:t>Client</a:t>
            </a:r>
          </a:p>
        </p:txBody>
      </p:sp>
      <p:sp>
        <p:nvSpPr>
          <p:cNvPr id="210" name="Shape 210"/>
          <p:cNvSpPr/>
          <p:nvPr/>
        </p:nvSpPr>
        <p:spPr>
          <a:xfrm>
            <a:off x="4244925" y="1652140"/>
            <a:ext cx="1312665" cy="526555"/>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ctr" defTabSz="584200">
              <a:defRPr sz="4200">
                <a:latin typeface="+mj-lt"/>
                <a:ea typeface="+mj-ea"/>
                <a:cs typeface="+mj-cs"/>
                <a:sym typeface="Gill Sans"/>
              </a:defRPr>
            </a:lvl1pPr>
          </a:lstStyle>
          <a:p>
            <a:r>
              <a:rPr sz="2953"/>
              <a:t>Primary</a:t>
            </a:r>
          </a:p>
        </p:txBody>
      </p:sp>
      <p:sp>
        <p:nvSpPr>
          <p:cNvPr id="211" name="Shape 211"/>
          <p:cNvSpPr/>
          <p:nvPr/>
        </p:nvSpPr>
        <p:spPr>
          <a:xfrm>
            <a:off x="6587133" y="1652140"/>
            <a:ext cx="1312664" cy="526555"/>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ctr" defTabSz="584200">
              <a:defRPr sz="4200">
                <a:latin typeface="+mj-lt"/>
                <a:ea typeface="+mj-ea"/>
                <a:cs typeface="+mj-cs"/>
                <a:sym typeface="Gill Sans"/>
              </a:defRPr>
            </a:lvl1pPr>
          </a:lstStyle>
          <a:p>
            <a:r>
              <a:rPr sz="2953"/>
              <a:t>Backup</a:t>
            </a:r>
          </a:p>
        </p:txBody>
      </p:sp>
      <p:sp>
        <p:nvSpPr>
          <p:cNvPr id="212" name="Shape 212"/>
          <p:cNvSpPr/>
          <p:nvPr/>
        </p:nvSpPr>
        <p:spPr>
          <a:xfrm>
            <a:off x="4601708" y="2813000"/>
            <a:ext cx="605936"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ctr" defTabSz="584200">
              <a:defRPr sz="4200">
                <a:latin typeface="+mj-lt"/>
                <a:ea typeface="+mj-ea"/>
                <a:cs typeface="+mj-cs"/>
                <a:sym typeface="Gill Sans"/>
              </a:defRPr>
            </a:lvl1pPr>
          </a:lstStyle>
          <a:p>
            <a:r>
              <a:rPr sz="2953"/>
              <a:t>Log</a:t>
            </a:r>
          </a:p>
        </p:txBody>
      </p:sp>
      <p:sp>
        <p:nvSpPr>
          <p:cNvPr id="213" name="Shape 213"/>
          <p:cNvSpPr/>
          <p:nvPr/>
        </p:nvSpPr>
        <p:spPr>
          <a:xfrm flipH="1" flipV="1">
            <a:off x="5265539" y="3143250"/>
            <a:ext cx="2062758" cy="544712"/>
          </a:xfrm>
          <a:prstGeom prst="line">
            <a:avLst/>
          </a:prstGeom>
          <a:ln w="38100">
            <a:solidFill>
              <a:srgbClr val="000000"/>
            </a:solidFill>
            <a:miter lim="400000"/>
            <a:headEnd type="stealth"/>
          </a:ln>
        </p:spPr>
        <p:txBody>
          <a:bodyPr lIns="35719" tIns="35719" rIns="35719" bIns="35719" anchor="ctr"/>
          <a:lstStyle/>
          <a:p>
            <a:endParaRPr sz="1266"/>
          </a:p>
        </p:txBody>
      </p:sp>
      <p:sp>
        <p:nvSpPr>
          <p:cNvPr id="214" name="Shape 214"/>
          <p:cNvSpPr/>
          <p:nvPr/>
        </p:nvSpPr>
        <p:spPr>
          <a:xfrm>
            <a:off x="5748859" y="2848718"/>
            <a:ext cx="1500188" cy="526555"/>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ctr" defTabSz="584200">
              <a:defRPr sz="4200">
                <a:latin typeface="+mj-lt"/>
                <a:ea typeface="+mj-ea"/>
                <a:cs typeface="+mj-cs"/>
                <a:sym typeface="Gill Sans"/>
              </a:defRPr>
            </a:lvl1pPr>
          </a:lstStyle>
          <a:p>
            <a:r>
              <a:rPr sz="2953"/>
              <a:t>Commit!</a:t>
            </a:r>
          </a:p>
        </p:txBody>
      </p:sp>
      <p:sp>
        <p:nvSpPr>
          <p:cNvPr id="215" name="Shape 215"/>
          <p:cNvSpPr/>
          <p:nvPr/>
        </p:nvSpPr>
        <p:spPr>
          <a:xfrm>
            <a:off x="7376657" y="3473797"/>
            <a:ext cx="605936"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ctr" defTabSz="584200">
              <a:defRPr sz="4200">
                <a:latin typeface="+mj-lt"/>
                <a:ea typeface="+mj-ea"/>
                <a:cs typeface="+mj-cs"/>
                <a:sym typeface="Gill Sans"/>
              </a:defRPr>
            </a:lvl1pPr>
          </a:lstStyle>
          <a:p>
            <a:r>
              <a:rPr sz="2953"/>
              <a:t>Log</a:t>
            </a:r>
          </a:p>
        </p:txBody>
      </p:sp>
      <p:sp>
        <p:nvSpPr>
          <p:cNvPr id="216" name="Shape 216"/>
          <p:cNvSpPr/>
          <p:nvPr/>
        </p:nvSpPr>
        <p:spPr>
          <a:xfrm flipV="1">
            <a:off x="2658070" y="3234827"/>
            <a:ext cx="1892794" cy="524573"/>
          </a:xfrm>
          <a:prstGeom prst="line">
            <a:avLst/>
          </a:prstGeom>
          <a:ln w="38100">
            <a:solidFill>
              <a:srgbClr val="000000"/>
            </a:solidFill>
            <a:miter lim="400000"/>
            <a:headEnd type="stealth"/>
          </a:ln>
        </p:spPr>
        <p:txBody>
          <a:bodyPr lIns="35719" tIns="35719" rIns="35719" bIns="35719" anchor="ctr"/>
          <a:lstStyle/>
          <a:p>
            <a:endParaRPr sz="1266"/>
          </a:p>
        </p:txBody>
      </p:sp>
      <p:sp>
        <p:nvSpPr>
          <p:cNvPr id="217" name="Shape 217"/>
          <p:cNvSpPr/>
          <p:nvPr/>
        </p:nvSpPr>
        <p:spPr>
          <a:xfrm>
            <a:off x="3283874" y="3143398"/>
            <a:ext cx="634790"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ctr" defTabSz="584200">
              <a:defRPr sz="4200">
                <a:latin typeface="+mj-lt"/>
                <a:ea typeface="+mj-ea"/>
                <a:cs typeface="+mj-cs"/>
                <a:sym typeface="Gill Sans"/>
              </a:defRPr>
            </a:lvl1pPr>
          </a:lstStyle>
          <a:p>
            <a:r>
              <a:rPr sz="2953"/>
              <a:t>OK!</a:t>
            </a:r>
          </a:p>
        </p:txBody>
      </p:sp>
      <p:sp>
        <p:nvSpPr>
          <p:cNvPr id="218" name="Shape 218"/>
          <p:cNvSpPr/>
          <p:nvPr/>
        </p:nvSpPr>
        <p:spPr>
          <a:xfrm flipV="1">
            <a:off x="5354836" y="3884414"/>
            <a:ext cx="1892794" cy="524573"/>
          </a:xfrm>
          <a:prstGeom prst="line">
            <a:avLst/>
          </a:prstGeom>
          <a:ln w="38100">
            <a:solidFill>
              <a:srgbClr val="000000"/>
            </a:solidFill>
            <a:miter lim="400000"/>
            <a:headEnd type="stealth"/>
          </a:ln>
        </p:spPr>
        <p:txBody>
          <a:bodyPr lIns="35719" tIns="35719" rIns="35719" bIns="35719" anchor="ctr"/>
          <a:lstStyle/>
          <a:p>
            <a:endParaRPr sz="1266"/>
          </a:p>
        </p:txBody>
      </p:sp>
      <p:sp>
        <p:nvSpPr>
          <p:cNvPr id="219" name="Shape 219"/>
          <p:cNvSpPr/>
          <p:nvPr/>
        </p:nvSpPr>
        <p:spPr>
          <a:xfrm>
            <a:off x="5977291" y="3795265"/>
            <a:ext cx="634790"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ctr" defTabSz="584200">
              <a:defRPr sz="4200">
                <a:latin typeface="+mj-lt"/>
                <a:ea typeface="+mj-ea"/>
                <a:cs typeface="+mj-cs"/>
                <a:sym typeface="Gill Sans"/>
              </a:defRPr>
            </a:lvl1pPr>
          </a:lstStyle>
          <a:p>
            <a:r>
              <a:rPr sz="2953"/>
              <a:t>OK!</a:t>
            </a:r>
          </a:p>
        </p:txBody>
      </p:sp>
      <p:sp>
        <p:nvSpPr>
          <p:cNvPr id="220" name="Shape 220"/>
          <p:cNvSpPr/>
          <p:nvPr/>
        </p:nvSpPr>
        <p:spPr>
          <a:xfrm>
            <a:off x="5201266" y="3000375"/>
            <a:ext cx="557172" cy="517740"/>
          </a:xfrm>
          <a:prstGeom prst="star7">
            <a:avLst>
              <a:gd name="adj" fmla="val 25000"/>
              <a:gd name="hf" fmla="val 102572"/>
              <a:gd name="vf" fmla="val 105210"/>
            </a:avLst>
          </a:prstGeom>
          <a:solidFill>
            <a:srgbClr val="FF2600"/>
          </a:solidFill>
          <a:ln w="25400">
            <a:solidFill>
              <a:srgbClr val="000000"/>
            </a:solidFill>
            <a:miter lim="400000"/>
          </a:ln>
        </p:spPr>
        <p:txBody>
          <a:bodyPr lIns="35719" tIns="35719" rIns="35719" bIns="35719" anchor="ctr"/>
          <a:lstStyle/>
          <a:p>
            <a:pPr algn="ctr" defTabSz="410751">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sz="2812"/>
          </a:p>
        </p:txBody>
      </p:sp>
      <p:sp>
        <p:nvSpPr>
          <p:cNvPr id="221" name="Shape 221"/>
          <p:cNvSpPr/>
          <p:nvPr/>
        </p:nvSpPr>
        <p:spPr>
          <a:xfrm>
            <a:off x="2071527" y="4635651"/>
            <a:ext cx="7358063" cy="1435394"/>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p>
            <a:pPr algn="ctr" defTabSz="410751">
              <a:defRPr sz="4200">
                <a:latin typeface="+mj-lt"/>
                <a:ea typeface="+mj-ea"/>
                <a:cs typeface="+mj-cs"/>
                <a:sym typeface="Gill Sans"/>
              </a:defRPr>
            </a:pPr>
            <a:r>
              <a:rPr sz="2953"/>
              <a:t>Failure here:</a:t>
            </a:r>
          </a:p>
          <a:p>
            <a:pPr algn="ctr" defTabSz="410751">
              <a:defRPr sz="4200">
                <a:latin typeface="+mj-lt"/>
                <a:ea typeface="+mj-ea"/>
                <a:cs typeface="+mj-cs"/>
                <a:sym typeface="Gill Sans"/>
              </a:defRPr>
            </a:pPr>
            <a:r>
              <a:rPr sz="2953"/>
              <a:t>Commit logged only at primary</a:t>
            </a:r>
          </a:p>
          <a:p>
            <a:pPr algn="ctr" defTabSz="410751">
              <a:defRPr sz="4200">
                <a:latin typeface="+mj-lt"/>
                <a:ea typeface="+mj-ea"/>
                <a:cs typeface="+mj-cs"/>
                <a:sym typeface="Gill Sans"/>
              </a:defRPr>
            </a:pPr>
            <a:r>
              <a:rPr sz="2953"/>
              <a:t>Primary dies?  Client must re-send to backup</a:t>
            </a:r>
          </a:p>
        </p:txBody>
      </p:sp>
      <p:sp>
        <p:nvSpPr>
          <p:cNvPr id="222" name="Shape 222"/>
          <p:cNvSpPr/>
          <p:nvPr/>
        </p:nvSpPr>
        <p:spPr>
          <a:xfrm flipV="1">
            <a:off x="2658070" y="3234827"/>
            <a:ext cx="1892794" cy="524573"/>
          </a:xfrm>
          <a:prstGeom prst="line">
            <a:avLst/>
          </a:prstGeom>
          <a:ln w="38100">
            <a:solidFill>
              <a:srgbClr val="000000"/>
            </a:solidFill>
            <a:miter lim="400000"/>
            <a:headEnd type="stealth"/>
          </a:ln>
        </p:spPr>
        <p:txBody>
          <a:bodyPr lIns="35719" tIns="35719" rIns="35719" bIns="35719" anchor="ctr"/>
          <a:lstStyle/>
          <a:p>
            <a:endParaRPr sz="1266"/>
          </a:p>
        </p:txBody>
      </p:sp>
      <p:sp>
        <p:nvSpPr>
          <p:cNvPr id="223" name="Shape 223"/>
          <p:cNvSpPr/>
          <p:nvPr/>
        </p:nvSpPr>
        <p:spPr>
          <a:xfrm>
            <a:off x="3283874" y="3143398"/>
            <a:ext cx="634790"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ctr" defTabSz="584200">
              <a:defRPr sz="4200">
                <a:latin typeface="+mj-lt"/>
                <a:ea typeface="+mj-ea"/>
                <a:cs typeface="+mj-cs"/>
                <a:sym typeface="Gill Sans"/>
              </a:defRPr>
            </a:lvl1pPr>
          </a:lstStyle>
          <a:p>
            <a:r>
              <a:rPr sz="2953"/>
              <a:t>OK!</a:t>
            </a:r>
          </a:p>
        </p:txBody>
      </p:sp>
      <p:sp>
        <p:nvSpPr>
          <p:cNvPr id="2" name="Slide Number Placeholder 1">
            <a:extLst>
              <a:ext uri="{FF2B5EF4-FFF2-40B4-BE49-F238E27FC236}">
                <a16:creationId xmlns:a16="http://schemas.microsoft.com/office/drawing/2014/main" id="{A7398DBC-E97A-40CE-9E71-28988DFA4D2D}"/>
              </a:ext>
            </a:extLst>
          </p:cNvPr>
          <p:cNvSpPr>
            <a:spLocks noGrp="1"/>
          </p:cNvSpPr>
          <p:nvPr>
            <p:ph type="sldNum" sz="quarter" idx="2"/>
          </p:nvPr>
        </p:nvSpPr>
        <p:spPr/>
        <p:txBody>
          <a:bodyPr/>
          <a:lstStyle/>
          <a:p>
            <a:fld id="{86CB4B4D-7CA3-9044-876B-883B54F8677D}" type="slidenum">
              <a:rPr lang="en-US" smtClean="0"/>
              <a:t>23</a:t>
            </a:fld>
            <a:endParaRPr lang="en-US"/>
          </a:p>
        </p:txBody>
      </p:sp>
    </p:spTree>
    <p:extLst>
      <p:ext uri="{BB962C8B-B14F-4D97-AF65-F5344CB8AC3E}">
        <p14:creationId xmlns:p14="http://schemas.microsoft.com/office/powerpoint/2010/main" val="93050171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 name="Shape 225"/>
          <p:cNvSpPr>
            <a:spLocks noGrp="1"/>
          </p:cNvSpPr>
          <p:nvPr>
            <p:ph type="title"/>
          </p:nvPr>
        </p:nvSpPr>
        <p:spPr>
          <a:prstGeom prst="rect">
            <a:avLst/>
          </a:prstGeom>
        </p:spPr>
        <p:txBody>
          <a:bodyPr/>
          <a:lstStyle/>
          <a:p>
            <a:r>
              <a:t>p-b:  Happened twice</a:t>
            </a:r>
          </a:p>
        </p:txBody>
      </p:sp>
      <p:sp>
        <p:nvSpPr>
          <p:cNvPr id="226" name="Shape 226"/>
          <p:cNvSpPr/>
          <p:nvPr/>
        </p:nvSpPr>
        <p:spPr>
          <a:xfrm>
            <a:off x="2703174" y="2259359"/>
            <a:ext cx="1402628"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ctr" defTabSz="584200">
              <a:defRPr sz="4200">
                <a:latin typeface="+mj-lt"/>
                <a:ea typeface="+mj-ea"/>
                <a:cs typeface="+mj-cs"/>
                <a:sym typeface="Gill Sans"/>
              </a:defRPr>
            </a:lvl1pPr>
          </a:lstStyle>
          <a:p>
            <a:r>
              <a:rPr sz="2953"/>
              <a:t>Commit!</a:t>
            </a:r>
          </a:p>
        </p:txBody>
      </p:sp>
      <p:sp>
        <p:nvSpPr>
          <p:cNvPr id="227" name="Shape 227"/>
          <p:cNvSpPr/>
          <p:nvPr/>
        </p:nvSpPr>
        <p:spPr>
          <a:xfrm flipH="1" flipV="1">
            <a:off x="2479476" y="2553890"/>
            <a:ext cx="2062758" cy="544712"/>
          </a:xfrm>
          <a:prstGeom prst="line">
            <a:avLst/>
          </a:prstGeom>
          <a:ln w="38100">
            <a:solidFill>
              <a:srgbClr val="000000"/>
            </a:solidFill>
            <a:miter lim="400000"/>
            <a:headEnd type="stealth"/>
          </a:ln>
        </p:spPr>
        <p:txBody>
          <a:bodyPr lIns="35719" tIns="35719" rIns="35719" bIns="35719" anchor="ctr"/>
          <a:lstStyle/>
          <a:p>
            <a:endParaRPr sz="1266"/>
          </a:p>
        </p:txBody>
      </p:sp>
      <p:sp>
        <p:nvSpPr>
          <p:cNvPr id="228" name="Shape 228"/>
          <p:cNvSpPr/>
          <p:nvPr/>
        </p:nvSpPr>
        <p:spPr>
          <a:xfrm>
            <a:off x="1796987" y="1652140"/>
            <a:ext cx="946863"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ctr" defTabSz="584200">
              <a:defRPr sz="4200">
                <a:latin typeface="+mj-lt"/>
                <a:ea typeface="+mj-ea"/>
                <a:cs typeface="+mj-cs"/>
                <a:sym typeface="Gill Sans"/>
              </a:defRPr>
            </a:lvl1pPr>
          </a:lstStyle>
          <a:p>
            <a:r>
              <a:rPr sz="2953"/>
              <a:t>Client</a:t>
            </a:r>
          </a:p>
        </p:txBody>
      </p:sp>
      <p:sp>
        <p:nvSpPr>
          <p:cNvPr id="229" name="Shape 229"/>
          <p:cNvSpPr/>
          <p:nvPr/>
        </p:nvSpPr>
        <p:spPr>
          <a:xfrm>
            <a:off x="4244925" y="1652140"/>
            <a:ext cx="1312665" cy="526555"/>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ctr" defTabSz="584200">
              <a:defRPr sz="4200">
                <a:latin typeface="+mj-lt"/>
                <a:ea typeface="+mj-ea"/>
                <a:cs typeface="+mj-cs"/>
                <a:sym typeface="Gill Sans"/>
              </a:defRPr>
            </a:lvl1pPr>
          </a:lstStyle>
          <a:p>
            <a:r>
              <a:rPr sz="2953"/>
              <a:t>Primary</a:t>
            </a:r>
          </a:p>
        </p:txBody>
      </p:sp>
      <p:sp>
        <p:nvSpPr>
          <p:cNvPr id="230" name="Shape 230"/>
          <p:cNvSpPr/>
          <p:nvPr/>
        </p:nvSpPr>
        <p:spPr>
          <a:xfrm>
            <a:off x="6587133" y="1652140"/>
            <a:ext cx="1312664" cy="526555"/>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ctr" defTabSz="584200">
              <a:defRPr sz="4200">
                <a:latin typeface="+mj-lt"/>
                <a:ea typeface="+mj-ea"/>
                <a:cs typeface="+mj-cs"/>
                <a:sym typeface="Gill Sans"/>
              </a:defRPr>
            </a:lvl1pPr>
          </a:lstStyle>
          <a:p>
            <a:r>
              <a:rPr sz="2953"/>
              <a:t>Backup</a:t>
            </a:r>
          </a:p>
        </p:txBody>
      </p:sp>
      <p:sp>
        <p:nvSpPr>
          <p:cNvPr id="231" name="Shape 231"/>
          <p:cNvSpPr/>
          <p:nvPr/>
        </p:nvSpPr>
        <p:spPr>
          <a:xfrm>
            <a:off x="4601708" y="4125664"/>
            <a:ext cx="605936"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ctr" defTabSz="584200">
              <a:defRPr sz="4200">
                <a:latin typeface="+mj-lt"/>
                <a:ea typeface="+mj-ea"/>
                <a:cs typeface="+mj-cs"/>
                <a:sym typeface="Gill Sans"/>
              </a:defRPr>
            </a:lvl1pPr>
          </a:lstStyle>
          <a:p>
            <a:r>
              <a:rPr sz="2953"/>
              <a:t>Log</a:t>
            </a:r>
          </a:p>
        </p:txBody>
      </p:sp>
      <p:sp>
        <p:nvSpPr>
          <p:cNvPr id="232" name="Shape 232"/>
          <p:cNvSpPr/>
          <p:nvPr/>
        </p:nvSpPr>
        <p:spPr>
          <a:xfrm flipH="1" flipV="1">
            <a:off x="5265539" y="3143250"/>
            <a:ext cx="2062758" cy="544712"/>
          </a:xfrm>
          <a:prstGeom prst="line">
            <a:avLst/>
          </a:prstGeom>
          <a:ln w="38100">
            <a:solidFill>
              <a:srgbClr val="000000"/>
            </a:solidFill>
            <a:miter lim="400000"/>
            <a:headEnd type="stealth"/>
          </a:ln>
        </p:spPr>
        <p:txBody>
          <a:bodyPr lIns="35719" tIns="35719" rIns="35719" bIns="35719" anchor="ctr"/>
          <a:lstStyle/>
          <a:p>
            <a:endParaRPr sz="1266"/>
          </a:p>
        </p:txBody>
      </p:sp>
      <p:sp>
        <p:nvSpPr>
          <p:cNvPr id="233" name="Shape 233"/>
          <p:cNvSpPr/>
          <p:nvPr/>
        </p:nvSpPr>
        <p:spPr>
          <a:xfrm>
            <a:off x="5748859" y="2848718"/>
            <a:ext cx="1500188" cy="526555"/>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ctr" defTabSz="584200">
              <a:defRPr sz="4200">
                <a:latin typeface="+mj-lt"/>
                <a:ea typeface="+mj-ea"/>
                <a:cs typeface="+mj-cs"/>
                <a:sym typeface="Gill Sans"/>
              </a:defRPr>
            </a:lvl1pPr>
          </a:lstStyle>
          <a:p>
            <a:r>
              <a:rPr sz="2953"/>
              <a:t>Commit!</a:t>
            </a:r>
          </a:p>
        </p:txBody>
      </p:sp>
      <p:sp>
        <p:nvSpPr>
          <p:cNvPr id="234" name="Shape 234"/>
          <p:cNvSpPr/>
          <p:nvPr/>
        </p:nvSpPr>
        <p:spPr>
          <a:xfrm>
            <a:off x="7376657" y="3473797"/>
            <a:ext cx="605936"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ctr" defTabSz="584200">
              <a:defRPr sz="4200">
                <a:latin typeface="+mj-lt"/>
                <a:ea typeface="+mj-ea"/>
                <a:cs typeface="+mj-cs"/>
                <a:sym typeface="Gill Sans"/>
              </a:defRPr>
            </a:lvl1pPr>
          </a:lstStyle>
          <a:p>
            <a:r>
              <a:rPr sz="2953" dirty="0"/>
              <a:t>Log</a:t>
            </a:r>
          </a:p>
        </p:txBody>
      </p:sp>
      <p:sp>
        <p:nvSpPr>
          <p:cNvPr id="235" name="Shape 235"/>
          <p:cNvSpPr/>
          <p:nvPr/>
        </p:nvSpPr>
        <p:spPr>
          <a:xfrm flipV="1">
            <a:off x="5354836" y="3884414"/>
            <a:ext cx="1892794" cy="524573"/>
          </a:xfrm>
          <a:prstGeom prst="line">
            <a:avLst/>
          </a:prstGeom>
          <a:ln w="38100">
            <a:solidFill>
              <a:srgbClr val="000000"/>
            </a:solidFill>
            <a:miter lim="400000"/>
            <a:headEnd type="stealth"/>
          </a:ln>
        </p:spPr>
        <p:txBody>
          <a:bodyPr lIns="35719" tIns="35719" rIns="35719" bIns="35719" anchor="ctr"/>
          <a:lstStyle/>
          <a:p>
            <a:endParaRPr sz="1266"/>
          </a:p>
        </p:txBody>
      </p:sp>
      <p:sp>
        <p:nvSpPr>
          <p:cNvPr id="236" name="Shape 236"/>
          <p:cNvSpPr/>
          <p:nvPr/>
        </p:nvSpPr>
        <p:spPr>
          <a:xfrm>
            <a:off x="5977291" y="3795265"/>
            <a:ext cx="634790"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ctr" defTabSz="584200">
              <a:defRPr sz="4200">
                <a:latin typeface="+mj-lt"/>
                <a:ea typeface="+mj-ea"/>
                <a:cs typeface="+mj-cs"/>
                <a:sym typeface="Gill Sans"/>
              </a:defRPr>
            </a:lvl1pPr>
          </a:lstStyle>
          <a:p>
            <a:r>
              <a:rPr sz="2953"/>
              <a:t>OK!</a:t>
            </a:r>
          </a:p>
        </p:txBody>
      </p:sp>
      <p:sp>
        <p:nvSpPr>
          <p:cNvPr id="237" name="Shape 237"/>
          <p:cNvSpPr/>
          <p:nvPr/>
        </p:nvSpPr>
        <p:spPr>
          <a:xfrm>
            <a:off x="4031477" y="4223742"/>
            <a:ext cx="557172" cy="517740"/>
          </a:xfrm>
          <a:prstGeom prst="star7">
            <a:avLst>
              <a:gd name="adj" fmla="val 25000"/>
              <a:gd name="hf" fmla="val 102572"/>
              <a:gd name="vf" fmla="val 105210"/>
            </a:avLst>
          </a:prstGeom>
          <a:solidFill>
            <a:srgbClr val="FF2600"/>
          </a:solidFill>
          <a:ln w="25400">
            <a:solidFill>
              <a:srgbClr val="000000"/>
            </a:solidFill>
            <a:miter lim="400000"/>
          </a:ln>
        </p:spPr>
        <p:txBody>
          <a:bodyPr lIns="35719" tIns="35719" rIns="35719" bIns="35719" anchor="ctr"/>
          <a:lstStyle/>
          <a:p>
            <a:pPr algn="ctr" defTabSz="410751">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sz="2812"/>
          </a:p>
        </p:txBody>
      </p:sp>
      <p:sp>
        <p:nvSpPr>
          <p:cNvPr id="238" name="Shape 238"/>
          <p:cNvSpPr/>
          <p:nvPr/>
        </p:nvSpPr>
        <p:spPr>
          <a:xfrm>
            <a:off x="2071527" y="4778526"/>
            <a:ext cx="7358063" cy="1435394"/>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p>
            <a:pPr algn="ctr" defTabSz="410751">
              <a:defRPr sz="4200">
                <a:latin typeface="+mj-lt"/>
                <a:ea typeface="+mj-ea"/>
                <a:cs typeface="+mj-cs"/>
                <a:sym typeface="Gill Sans"/>
              </a:defRPr>
            </a:pPr>
            <a:r>
              <a:rPr sz="2953"/>
              <a:t>Failure here:</a:t>
            </a:r>
          </a:p>
          <a:p>
            <a:pPr algn="ctr" defTabSz="410751">
              <a:defRPr sz="4200">
                <a:latin typeface="+mj-lt"/>
                <a:ea typeface="+mj-ea"/>
                <a:cs typeface="+mj-cs"/>
                <a:sym typeface="Gill Sans"/>
              </a:defRPr>
            </a:pPr>
            <a:r>
              <a:rPr sz="2953"/>
              <a:t>Commit logged at backup</a:t>
            </a:r>
          </a:p>
          <a:p>
            <a:pPr algn="ctr" defTabSz="410751">
              <a:defRPr sz="4200">
                <a:latin typeface="+mj-lt"/>
                <a:ea typeface="+mj-ea"/>
                <a:cs typeface="+mj-cs"/>
                <a:sym typeface="Gill Sans"/>
              </a:defRPr>
            </a:pPr>
            <a:r>
              <a:rPr sz="2953"/>
              <a:t>Primary dies?  Client must check with backup</a:t>
            </a:r>
          </a:p>
        </p:txBody>
      </p:sp>
      <p:sp>
        <p:nvSpPr>
          <p:cNvPr id="239" name="Shape 239"/>
          <p:cNvSpPr/>
          <p:nvPr/>
        </p:nvSpPr>
        <p:spPr>
          <a:xfrm flipV="1">
            <a:off x="2675930" y="4464844"/>
            <a:ext cx="1892794" cy="524573"/>
          </a:xfrm>
          <a:prstGeom prst="line">
            <a:avLst/>
          </a:prstGeom>
          <a:ln w="38100">
            <a:solidFill>
              <a:srgbClr val="000000"/>
            </a:solidFill>
            <a:miter lim="400000"/>
            <a:headEnd type="stealth"/>
          </a:ln>
        </p:spPr>
        <p:txBody>
          <a:bodyPr lIns="35719" tIns="35719" rIns="35719" bIns="35719" anchor="ctr"/>
          <a:lstStyle/>
          <a:p>
            <a:endParaRPr sz="1266"/>
          </a:p>
        </p:txBody>
      </p:sp>
      <p:sp>
        <p:nvSpPr>
          <p:cNvPr id="240" name="Shape 240"/>
          <p:cNvSpPr/>
          <p:nvPr/>
        </p:nvSpPr>
        <p:spPr>
          <a:xfrm>
            <a:off x="3298384" y="4375695"/>
            <a:ext cx="634790"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ctr" defTabSz="584200">
              <a:defRPr sz="4200">
                <a:latin typeface="+mj-lt"/>
                <a:ea typeface="+mj-ea"/>
                <a:cs typeface="+mj-cs"/>
                <a:sym typeface="Gill Sans"/>
              </a:defRPr>
            </a:lvl1pPr>
          </a:lstStyle>
          <a:p>
            <a:r>
              <a:rPr sz="2953"/>
              <a:t>OK!</a:t>
            </a:r>
          </a:p>
        </p:txBody>
      </p:sp>
      <p:sp>
        <p:nvSpPr>
          <p:cNvPr id="241" name="Shape 241"/>
          <p:cNvSpPr/>
          <p:nvPr/>
        </p:nvSpPr>
        <p:spPr>
          <a:xfrm>
            <a:off x="2121013" y="6072336"/>
            <a:ext cx="6763904"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ctr" defTabSz="584200">
              <a:defRPr sz="4200">
                <a:latin typeface="+mj-lt"/>
                <a:ea typeface="+mj-ea"/>
                <a:cs typeface="+mj-cs"/>
                <a:sym typeface="Gill Sans"/>
              </a:defRPr>
            </a:lvl1pPr>
          </a:lstStyle>
          <a:p>
            <a:r>
              <a:rPr sz="2953"/>
              <a:t>(Seems like at-most-once / at-least-once... :)</a:t>
            </a:r>
          </a:p>
        </p:txBody>
      </p:sp>
      <p:sp>
        <p:nvSpPr>
          <p:cNvPr id="2" name="Slide Number Placeholder 1">
            <a:extLst>
              <a:ext uri="{FF2B5EF4-FFF2-40B4-BE49-F238E27FC236}">
                <a16:creationId xmlns:a16="http://schemas.microsoft.com/office/drawing/2014/main" id="{BCE556E4-0506-4AB0-A639-C919C56B0AD1}"/>
              </a:ext>
            </a:extLst>
          </p:cNvPr>
          <p:cNvSpPr>
            <a:spLocks noGrp="1"/>
          </p:cNvSpPr>
          <p:nvPr>
            <p:ph type="sldNum" sz="quarter" idx="2"/>
          </p:nvPr>
        </p:nvSpPr>
        <p:spPr/>
        <p:txBody>
          <a:bodyPr/>
          <a:lstStyle/>
          <a:p>
            <a:fld id="{86CB4B4D-7CA3-9044-876B-883B54F8677D}" type="slidenum">
              <a:rPr lang="en-US" smtClean="0"/>
              <a:t>24</a:t>
            </a:fld>
            <a:endParaRPr lang="en-US"/>
          </a:p>
        </p:txBody>
      </p:sp>
    </p:spTree>
    <p:extLst>
      <p:ext uri="{BB962C8B-B14F-4D97-AF65-F5344CB8AC3E}">
        <p14:creationId xmlns:p14="http://schemas.microsoft.com/office/powerpoint/2010/main" val="249346408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5BA3-0E61-42A4-B1E4-98F00B92178B}"/>
              </a:ext>
            </a:extLst>
          </p:cNvPr>
          <p:cNvSpPr>
            <a:spLocks noGrp="1"/>
          </p:cNvSpPr>
          <p:nvPr>
            <p:ph type="title"/>
          </p:nvPr>
        </p:nvSpPr>
        <p:spPr/>
        <p:txBody>
          <a:bodyPr/>
          <a:lstStyle/>
          <a:p>
            <a:r>
              <a:rPr lang="en-US" dirty="0"/>
              <a:t>Outline for Today</a:t>
            </a:r>
          </a:p>
        </p:txBody>
      </p:sp>
      <p:sp>
        <p:nvSpPr>
          <p:cNvPr id="3" name="Text Placeholder 2">
            <a:extLst>
              <a:ext uri="{FF2B5EF4-FFF2-40B4-BE49-F238E27FC236}">
                <a16:creationId xmlns:a16="http://schemas.microsoft.com/office/drawing/2014/main" id="{25A6FA19-363B-48B2-A3E4-81869F80DAC6}"/>
              </a:ext>
            </a:extLst>
          </p:cNvPr>
          <p:cNvSpPr>
            <a:spLocks noGrp="1"/>
          </p:cNvSpPr>
          <p:nvPr>
            <p:ph type="body" idx="1"/>
          </p:nvPr>
        </p:nvSpPr>
        <p:spPr/>
        <p:txBody>
          <a:bodyPr>
            <a:normAutofit/>
          </a:bodyPr>
          <a:lstStyle/>
          <a:p>
            <a:pPr marL="0" indent="0">
              <a:buNone/>
            </a:pPr>
            <a:r>
              <a:rPr lang="en-US" sz="4000" dirty="0"/>
              <a:t>Consistency when content is replicated</a:t>
            </a:r>
          </a:p>
          <a:p>
            <a:endParaRPr lang="en-US" sz="4000" dirty="0"/>
          </a:p>
          <a:p>
            <a:pPr marL="0" indent="0">
              <a:buNone/>
            </a:pPr>
            <a:r>
              <a:rPr lang="en-US" sz="4000" dirty="0"/>
              <a:t>Primary-backup replication model</a:t>
            </a:r>
          </a:p>
          <a:p>
            <a:endParaRPr lang="en-US" sz="4000" dirty="0"/>
          </a:p>
          <a:p>
            <a:pPr marL="0" indent="0">
              <a:buNone/>
            </a:pPr>
            <a:r>
              <a:rPr lang="en-US" sz="4000" dirty="0">
                <a:solidFill>
                  <a:srgbClr val="FF0000"/>
                </a:solidFill>
              </a:rPr>
              <a:t>Consensus replication model</a:t>
            </a:r>
          </a:p>
        </p:txBody>
      </p:sp>
      <p:sp>
        <p:nvSpPr>
          <p:cNvPr id="4" name="Slide Number Placeholder 3">
            <a:extLst>
              <a:ext uri="{FF2B5EF4-FFF2-40B4-BE49-F238E27FC236}">
                <a16:creationId xmlns:a16="http://schemas.microsoft.com/office/drawing/2014/main" id="{03135FB5-BC5C-4845-9932-89BA7D8CF7FF}"/>
              </a:ext>
            </a:extLst>
          </p:cNvPr>
          <p:cNvSpPr>
            <a:spLocks noGrp="1"/>
          </p:cNvSpPr>
          <p:nvPr>
            <p:ph type="sldNum" sz="quarter" idx="2"/>
          </p:nvPr>
        </p:nvSpPr>
        <p:spPr/>
        <p:txBody>
          <a:bodyPr/>
          <a:lstStyle/>
          <a:p>
            <a:fld id="{86CB4B4D-7CA3-9044-876B-883B54F8677D}" type="slidenum">
              <a:rPr lang="en-US" smtClean="0"/>
              <a:t>25</a:t>
            </a:fld>
            <a:endParaRPr lang="en-US"/>
          </a:p>
        </p:txBody>
      </p:sp>
    </p:spTree>
    <p:extLst>
      <p:ext uri="{BB962C8B-B14F-4D97-AF65-F5344CB8AC3E}">
        <p14:creationId xmlns:p14="http://schemas.microsoft.com/office/powerpoint/2010/main" val="360279700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p:cNvSpPr>
          <p:nvPr>
            <p:ph type="title"/>
          </p:nvPr>
        </p:nvSpPr>
        <p:spPr/>
        <p:txBody>
          <a:bodyPr/>
          <a:lstStyle/>
          <a:p>
            <a:r>
              <a:rPr lang="en-US" dirty="0"/>
              <a:t>Quorum Based Consensus</a:t>
            </a:r>
          </a:p>
        </p:txBody>
      </p:sp>
      <p:sp>
        <p:nvSpPr>
          <p:cNvPr id="244" name="Shape 244"/>
          <p:cNvSpPr>
            <a:spLocks noGrp="1"/>
          </p:cNvSpPr>
          <p:nvPr>
            <p:ph idx="1"/>
          </p:nvPr>
        </p:nvSpPr>
        <p:spPr/>
        <p:txBody>
          <a:bodyPr>
            <a:normAutofit/>
          </a:bodyPr>
          <a:lstStyle/>
          <a:p>
            <a:r>
              <a:rPr lang="en-US" sz="3200" dirty="0"/>
              <a:t>Designed to have fast response time even under failures</a:t>
            </a:r>
          </a:p>
          <a:p>
            <a:r>
              <a:rPr lang="en-US" sz="3200" dirty="0"/>
              <a:t>Operate as long as majority of machines is still alive</a:t>
            </a:r>
          </a:p>
          <a:p>
            <a:endParaRPr lang="en-US" sz="3200" dirty="0"/>
          </a:p>
          <a:p>
            <a:r>
              <a:rPr lang="en-US" sz="3200" dirty="0"/>
              <a:t>No master, per se</a:t>
            </a:r>
          </a:p>
          <a:p>
            <a:r>
              <a:rPr lang="en-US" sz="3200" dirty="0"/>
              <a:t>To handle f failures, must have 2f + 1 replicas</a:t>
            </a:r>
          </a:p>
          <a:p>
            <a:r>
              <a:rPr lang="en-US" sz="3200" dirty="0"/>
              <a:t>Also, for replicated-write =&gt; write to all replica’s not just one</a:t>
            </a:r>
          </a:p>
          <a:p>
            <a:endParaRPr lang="en-US" sz="3200" dirty="0"/>
          </a:p>
          <a:p>
            <a:r>
              <a:rPr lang="en-US" sz="3200" dirty="0"/>
              <a:t>Usually boils down to </a:t>
            </a:r>
            <a:r>
              <a:rPr lang="en-US" sz="3200" dirty="0" err="1"/>
              <a:t>Paxos</a:t>
            </a:r>
            <a:r>
              <a:rPr lang="en-US" sz="3200" dirty="0"/>
              <a:t> [</a:t>
            </a:r>
            <a:r>
              <a:rPr lang="en-US" sz="3200" dirty="0" err="1"/>
              <a:t>Lamport</a:t>
            </a:r>
            <a:r>
              <a:rPr lang="en-US" sz="3200" dirty="0"/>
              <a:t>]</a:t>
            </a:r>
          </a:p>
        </p:txBody>
      </p:sp>
      <p:sp>
        <p:nvSpPr>
          <p:cNvPr id="2" name="Slide Number Placeholder 1">
            <a:extLst>
              <a:ext uri="{FF2B5EF4-FFF2-40B4-BE49-F238E27FC236}">
                <a16:creationId xmlns:a16="http://schemas.microsoft.com/office/drawing/2014/main" id="{BDB24DF8-DBE9-45BB-8F05-5A8443E63EE1}"/>
              </a:ext>
            </a:extLst>
          </p:cNvPr>
          <p:cNvSpPr>
            <a:spLocks noGrp="1"/>
          </p:cNvSpPr>
          <p:nvPr>
            <p:ph type="sldNum" sz="quarter" idx="12"/>
          </p:nvPr>
        </p:nvSpPr>
        <p:spPr/>
        <p:txBody>
          <a:bodyPr/>
          <a:lstStyle/>
          <a:p>
            <a:fld id="{86CB4B4D-7CA3-9044-876B-883B54F8677D}" type="slidenum">
              <a:rPr lang="en-US" smtClean="0"/>
              <a:pPr/>
              <a:t>26</a:t>
            </a:fld>
            <a:endParaRPr lang="en-US"/>
          </a:p>
        </p:txBody>
      </p:sp>
    </p:spTree>
    <p:extLst>
      <p:ext uri="{BB962C8B-B14F-4D97-AF65-F5344CB8AC3E}">
        <p14:creationId xmlns:p14="http://schemas.microsoft.com/office/powerpoint/2010/main" val="416701218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3200" dirty="0">
                <a:solidFill>
                  <a:schemeClr val="tx2"/>
                </a:solidFill>
              </a:rPr>
              <a:t>Decompose the problem:</a:t>
            </a:r>
          </a:p>
          <a:p>
            <a:pPr marL="0" indent="0">
              <a:buNone/>
            </a:pPr>
            <a:endParaRPr lang="en-US" dirty="0">
              <a:solidFill>
                <a:schemeClr val="tx2"/>
              </a:solidFill>
            </a:endParaRPr>
          </a:p>
          <a:p>
            <a:r>
              <a:rPr lang="en-US" sz="3200" dirty="0"/>
              <a:t>Basic </a:t>
            </a:r>
            <a:r>
              <a:rPr lang="en-US" sz="3200" dirty="0" err="1"/>
              <a:t>Paxos</a:t>
            </a:r>
            <a:r>
              <a:rPr lang="en-US" sz="3200" dirty="0"/>
              <a:t> (“single decree”):</a:t>
            </a:r>
          </a:p>
          <a:p>
            <a:pPr lvl="1"/>
            <a:r>
              <a:rPr lang="en-US" dirty="0"/>
              <a:t>One or more servers propose values</a:t>
            </a:r>
          </a:p>
          <a:p>
            <a:pPr lvl="1"/>
            <a:r>
              <a:rPr lang="en-US" dirty="0"/>
              <a:t>System must agree on a </a:t>
            </a:r>
            <a:r>
              <a:rPr lang="en-US" dirty="0">
                <a:solidFill>
                  <a:schemeClr val="accent4"/>
                </a:solidFill>
              </a:rPr>
              <a:t>single value </a:t>
            </a:r>
            <a:r>
              <a:rPr lang="en-US" dirty="0"/>
              <a:t>as </a:t>
            </a:r>
            <a:r>
              <a:rPr lang="en-US" dirty="0">
                <a:solidFill>
                  <a:schemeClr val="accent4"/>
                </a:solidFill>
              </a:rPr>
              <a:t>chosen</a:t>
            </a:r>
          </a:p>
          <a:p>
            <a:pPr lvl="1"/>
            <a:r>
              <a:rPr lang="en-US" dirty="0"/>
              <a:t>Only one value is ever chosen</a:t>
            </a:r>
          </a:p>
          <a:p>
            <a:pPr lvl="1"/>
            <a:endParaRPr lang="en-US" dirty="0"/>
          </a:p>
          <a:p>
            <a:r>
              <a:rPr lang="en-US" sz="3200" dirty="0"/>
              <a:t>Multi-</a:t>
            </a:r>
            <a:r>
              <a:rPr lang="en-US" sz="3200" dirty="0" err="1"/>
              <a:t>Paxos</a:t>
            </a:r>
            <a:r>
              <a:rPr lang="en-US" sz="3200" dirty="0"/>
              <a:t>:</a:t>
            </a:r>
          </a:p>
          <a:p>
            <a:pPr lvl="1"/>
            <a:r>
              <a:rPr lang="en-US" dirty="0"/>
              <a:t>Combine several instances of Basic </a:t>
            </a:r>
            <a:r>
              <a:rPr lang="en-US" dirty="0" err="1"/>
              <a:t>Paxos</a:t>
            </a:r>
            <a:r>
              <a:rPr lang="en-US" dirty="0"/>
              <a:t> to agree on a series of values forming the log</a:t>
            </a:r>
          </a:p>
        </p:txBody>
      </p:sp>
      <p:sp>
        <p:nvSpPr>
          <p:cNvPr id="6" name="Title 5"/>
          <p:cNvSpPr>
            <a:spLocks noGrp="1"/>
          </p:cNvSpPr>
          <p:nvPr>
            <p:ph type="title"/>
          </p:nvPr>
        </p:nvSpPr>
        <p:spPr/>
        <p:txBody>
          <a:bodyPr/>
          <a:lstStyle/>
          <a:p>
            <a:r>
              <a:rPr lang="en-US" dirty="0"/>
              <a:t>The </a:t>
            </a:r>
            <a:r>
              <a:rPr lang="en-US" dirty="0" err="1"/>
              <a:t>Paxos</a:t>
            </a:r>
            <a:r>
              <a:rPr lang="en-US" dirty="0"/>
              <a:t> Approach</a:t>
            </a:r>
          </a:p>
        </p:txBody>
      </p:sp>
      <p:sp>
        <p:nvSpPr>
          <p:cNvPr id="4" name="Rectangle 3">
            <a:extLst>
              <a:ext uri="{FF2B5EF4-FFF2-40B4-BE49-F238E27FC236}">
                <a16:creationId xmlns:a16="http://schemas.microsoft.com/office/drawing/2014/main" id="{DA3BAFD8-B9E0-44CE-B182-45B156F1EF95}"/>
              </a:ext>
            </a:extLst>
          </p:cNvPr>
          <p:cNvSpPr/>
          <p:nvPr/>
        </p:nvSpPr>
        <p:spPr>
          <a:xfrm>
            <a:off x="373855" y="6550223"/>
            <a:ext cx="11277599" cy="307777"/>
          </a:xfrm>
          <a:prstGeom prst="rect">
            <a:avLst/>
          </a:prstGeom>
        </p:spPr>
        <p:txBody>
          <a:bodyPr wrap="square">
            <a:spAutoFit/>
          </a:bodyPr>
          <a:lstStyle/>
          <a:p>
            <a:r>
              <a:rPr lang="en-US" altLang="en-US" sz="1400" dirty="0"/>
              <a:t>Some Slides Adapted from: </a:t>
            </a:r>
            <a:r>
              <a:rPr lang="en-US" sz="1400" dirty="0"/>
              <a:t>John </a:t>
            </a:r>
            <a:r>
              <a:rPr lang="en-US" sz="1400" dirty="0" err="1"/>
              <a:t>Ousterhout</a:t>
            </a:r>
            <a:r>
              <a:rPr lang="en-US" sz="1400" dirty="0"/>
              <a:t> &amp; Diego </a:t>
            </a:r>
            <a:r>
              <a:rPr lang="en-US" sz="1400" dirty="0" err="1"/>
              <a:t>Ongaro</a:t>
            </a:r>
            <a:r>
              <a:rPr lang="en-US" sz="1400" dirty="0"/>
              <a:t>, Stanford University.</a:t>
            </a:r>
            <a:r>
              <a:rPr lang="en-US" altLang="en-US" sz="1400" dirty="0"/>
              <a:t> </a:t>
            </a:r>
            <a:r>
              <a:rPr lang="en-US" sz="1400" dirty="0"/>
              <a:t>Implementing Replicated Logs with </a:t>
            </a:r>
            <a:r>
              <a:rPr lang="en-US" sz="1400" dirty="0" err="1"/>
              <a:t>Paxos</a:t>
            </a:r>
            <a:r>
              <a:rPr lang="en-US" sz="1400" dirty="0"/>
              <a:t>. 2013.</a:t>
            </a:r>
            <a:endParaRPr lang="en-US" altLang="en-US" sz="1400" dirty="0"/>
          </a:p>
        </p:txBody>
      </p:sp>
      <p:sp>
        <p:nvSpPr>
          <p:cNvPr id="3" name="Slide Number Placeholder 2">
            <a:extLst>
              <a:ext uri="{FF2B5EF4-FFF2-40B4-BE49-F238E27FC236}">
                <a16:creationId xmlns:a16="http://schemas.microsoft.com/office/drawing/2014/main" id="{C62FBB8E-2D2F-4CFD-B7F2-826657604EC6}"/>
              </a:ext>
            </a:extLst>
          </p:cNvPr>
          <p:cNvSpPr>
            <a:spLocks noGrp="1"/>
          </p:cNvSpPr>
          <p:nvPr>
            <p:ph type="sldNum" sz="quarter" idx="12"/>
          </p:nvPr>
        </p:nvSpPr>
        <p:spPr/>
        <p:txBody>
          <a:bodyPr/>
          <a:lstStyle/>
          <a:p>
            <a:fld id="{E839097F-65DE-4F05-AAE3-D04AA2675967}" type="slidenum">
              <a:rPr lang="en-US" smtClean="0"/>
              <a:t>27</a:t>
            </a:fld>
            <a:endParaRPr lang="en-US"/>
          </a:p>
        </p:txBody>
      </p:sp>
    </p:spTree>
    <p:extLst>
      <p:ext uri="{BB962C8B-B14F-4D97-AF65-F5344CB8AC3E}">
        <p14:creationId xmlns:p14="http://schemas.microsoft.com/office/powerpoint/2010/main" val="3802351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type="title"/>
          </p:nvPr>
        </p:nvSpPr>
        <p:spPr/>
        <p:txBody>
          <a:bodyPr/>
          <a:lstStyle/>
          <a:p>
            <a:r>
              <a:rPr lang="en-US" dirty="0"/>
              <a:t>Requirements for Basic </a:t>
            </a:r>
            <a:r>
              <a:rPr lang="en-US" dirty="0" err="1"/>
              <a:t>Paxos</a:t>
            </a:r>
            <a:endParaRPr lang="en-US" dirty="0"/>
          </a:p>
        </p:txBody>
      </p:sp>
      <p:sp>
        <p:nvSpPr>
          <p:cNvPr id="250" name="Shape 250"/>
          <p:cNvSpPr>
            <a:spLocks noGrp="1"/>
          </p:cNvSpPr>
          <p:nvPr>
            <p:ph idx="1"/>
          </p:nvPr>
        </p:nvSpPr>
        <p:spPr/>
        <p:txBody>
          <a:bodyPr>
            <a:normAutofit/>
          </a:bodyPr>
          <a:lstStyle/>
          <a:p>
            <a:r>
              <a:rPr lang="en-US" b="1" dirty="0"/>
              <a:t>Correctness</a:t>
            </a:r>
            <a:r>
              <a:rPr lang="en-US" dirty="0"/>
              <a:t> (safety):</a:t>
            </a:r>
          </a:p>
          <a:p>
            <a:pPr lvl="1"/>
            <a:r>
              <a:rPr lang="en-US" dirty="0"/>
              <a:t>Only a single value may be chosen</a:t>
            </a:r>
          </a:p>
          <a:p>
            <a:pPr lvl="1"/>
            <a:r>
              <a:rPr lang="en-US" dirty="0"/>
              <a:t>A machine never learns that a value has been chosen unless it really has been</a:t>
            </a:r>
          </a:p>
          <a:p>
            <a:pPr lvl="1"/>
            <a:r>
              <a:rPr lang="en-US" dirty="0"/>
              <a:t>The agreed value X has been proposed by some node</a:t>
            </a:r>
          </a:p>
          <a:p>
            <a:r>
              <a:rPr lang="en-US" b="1" dirty="0"/>
              <a:t>Liveness</a:t>
            </a:r>
            <a:r>
              <a:rPr lang="en-US" dirty="0"/>
              <a:t> (termination) :</a:t>
            </a:r>
          </a:p>
          <a:p>
            <a:pPr lvl="1"/>
            <a:r>
              <a:rPr lang="en-US" dirty="0"/>
              <a:t>Some proposed value is eventually chosen</a:t>
            </a:r>
          </a:p>
          <a:p>
            <a:pPr lvl="1"/>
            <a:r>
              <a:rPr lang="en-US" dirty="0"/>
              <a:t>If a value is chosen, servers eventually learn about it</a:t>
            </a:r>
          </a:p>
          <a:p>
            <a:endParaRPr lang="en-US" dirty="0"/>
          </a:p>
          <a:p>
            <a:r>
              <a:rPr lang="en-US" dirty="0"/>
              <a:t>Fault-tolerance:</a:t>
            </a:r>
          </a:p>
          <a:p>
            <a:pPr lvl="1"/>
            <a:r>
              <a:rPr lang="en-US" dirty="0"/>
              <a:t>If less than N/2 nodes fail, the rest should reach agreement eventually </a:t>
            </a:r>
            <a:r>
              <a:rPr lang="en-US" dirty="0" err="1"/>
              <a:t>w.h.p</a:t>
            </a:r>
            <a:endParaRPr lang="en-US" dirty="0"/>
          </a:p>
          <a:p>
            <a:pPr lvl="1"/>
            <a:r>
              <a:rPr lang="en-US" b="1" dirty="0">
                <a:solidFill>
                  <a:srgbClr val="FF0000"/>
                </a:solidFill>
              </a:rPr>
              <a:t>Liveness is not guaranteed</a:t>
            </a:r>
          </a:p>
        </p:txBody>
      </p:sp>
      <p:sp>
        <p:nvSpPr>
          <p:cNvPr id="4" name="Slide Number Placeholder 3">
            <a:extLst>
              <a:ext uri="{FF2B5EF4-FFF2-40B4-BE49-F238E27FC236}">
                <a16:creationId xmlns:a16="http://schemas.microsoft.com/office/drawing/2014/main" id="{E8008B00-FB08-4EF6-8FD9-303E70867C98}"/>
              </a:ext>
            </a:extLst>
          </p:cNvPr>
          <p:cNvSpPr>
            <a:spLocks noGrp="1"/>
          </p:cNvSpPr>
          <p:nvPr>
            <p:ph type="sldNum" sz="quarter" idx="12"/>
          </p:nvPr>
        </p:nvSpPr>
        <p:spPr/>
        <p:txBody>
          <a:bodyPr/>
          <a:lstStyle/>
          <a:p>
            <a:fld id="{E839097F-65DE-4F05-AAE3-D04AA2675967}" type="slidenum">
              <a:rPr lang="en-US" smtClean="0"/>
              <a:t>28</a:t>
            </a:fld>
            <a:endParaRPr lang="en-US"/>
          </a:p>
        </p:txBody>
      </p:sp>
    </p:spTree>
    <p:extLst>
      <p:ext uri="{BB962C8B-B14F-4D97-AF65-F5344CB8AC3E}">
        <p14:creationId xmlns:p14="http://schemas.microsoft.com/office/powerpoint/2010/main" val="3292939749"/>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BE8693-BADD-45B5-9DF7-BCD76A36D0C3}"/>
              </a:ext>
            </a:extLst>
          </p:cNvPr>
          <p:cNvSpPr/>
          <p:nvPr/>
        </p:nvSpPr>
        <p:spPr>
          <a:xfrm>
            <a:off x="733647" y="3689498"/>
            <a:ext cx="10696353" cy="219030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78" name="Rectangle 2"/>
          <p:cNvSpPr>
            <a:spLocks noGrp="1" noChangeArrowheads="1"/>
          </p:cNvSpPr>
          <p:nvPr>
            <p:ph type="title"/>
          </p:nvPr>
        </p:nvSpPr>
        <p:spPr/>
        <p:txBody>
          <a:bodyPr>
            <a:normAutofit/>
          </a:bodyPr>
          <a:lstStyle/>
          <a:p>
            <a:r>
              <a:rPr lang="en-US" altLang="en-US" dirty="0"/>
              <a:t>[FLP’85] Impossibility Result</a:t>
            </a:r>
          </a:p>
        </p:txBody>
      </p:sp>
      <p:sp>
        <p:nvSpPr>
          <p:cNvPr id="101379" name="Rectangle 3"/>
          <p:cNvSpPr>
            <a:spLocks noGrp="1" noChangeArrowheads="1"/>
          </p:cNvSpPr>
          <p:nvPr>
            <p:ph idx="1"/>
          </p:nvPr>
        </p:nvSpPr>
        <p:spPr/>
        <p:txBody>
          <a:bodyPr/>
          <a:lstStyle/>
          <a:p>
            <a:r>
              <a:rPr lang="en-US" altLang="en-US" b="1" dirty="0"/>
              <a:t>Synchronous</a:t>
            </a:r>
            <a:r>
              <a:rPr lang="en-US" altLang="en-US" dirty="0"/>
              <a:t> DS: bounded amount of time node can take to process and respond to a request</a:t>
            </a:r>
          </a:p>
          <a:p>
            <a:r>
              <a:rPr lang="en-US" altLang="en-US" b="1" dirty="0"/>
              <a:t>Asynchronous</a:t>
            </a:r>
            <a:r>
              <a:rPr lang="en-US" altLang="en-US" dirty="0"/>
              <a:t> DS: timeout is not perfect</a:t>
            </a:r>
          </a:p>
          <a:p>
            <a:endParaRPr lang="en-US" altLang="en-US" dirty="0"/>
          </a:p>
          <a:p>
            <a:endParaRPr lang="en-US" altLang="en-US" dirty="0"/>
          </a:p>
          <a:p>
            <a:pPr marL="0" indent="0">
              <a:buNone/>
            </a:pPr>
            <a:r>
              <a:rPr lang="en-US" altLang="en-US" u="sng" dirty="0">
                <a:solidFill>
                  <a:schemeClr val="bg1"/>
                </a:solidFill>
              </a:rPr>
              <a:t>Fischer-Lynch-Paterson Result</a:t>
            </a:r>
          </a:p>
          <a:p>
            <a:pPr marL="0" indent="0">
              <a:buNone/>
            </a:pPr>
            <a:r>
              <a:rPr lang="en-US" altLang="en-US" dirty="0">
                <a:solidFill>
                  <a:schemeClr val="bg1"/>
                </a:solidFill>
              </a:rPr>
              <a:t>It is impossible for a set of processors in an asynchronous system to agree on a binary value, even if only a single processor is subject to an unannounced failure.</a:t>
            </a:r>
          </a:p>
        </p:txBody>
      </p:sp>
      <p:sp>
        <p:nvSpPr>
          <p:cNvPr id="5" name="Slide Number Placeholder 4">
            <a:extLst>
              <a:ext uri="{FF2B5EF4-FFF2-40B4-BE49-F238E27FC236}">
                <a16:creationId xmlns:a16="http://schemas.microsoft.com/office/drawing/2014/main" id="{82798464-00E2-4D65-BA8D-6D50458EC2B8}"/>
              </a:ext>
            </a:extLst>
          </p:cNvPr>
          <p:cNvSpPr>
            <a:spLocks noGrp="1"/>
          </p:cNvSpPr>
          <p:nvPr>
            <p:ph type="sldNum" sz="quarter" idx="12"/>
          </p:nvPr>
        </p:nvSpPr>
        <p:spPr/>
        <p:txBody>
          <a:bodyPr/>
          <a:lstStyle/>
          <a:p>
            <a:fld id="{E839097F-65DE-4F05-AAE3-D04AA2675967}" type="slidenum">
              <a:rPr lang="en-US" smtClean="0"/>
              <a:t>29</a:t>
            </a:fld>
            <a:endParaRPr lang="en-US"/>
          </a:p>
        </p:txBody>
      </p:sp>
    </p:spTree>
    <p:extLst>
      <p:ext uri="{BB962C8B-B14F-4D97-AF65-F5344CB8AC3E}">
        <p14:creationId xmlns:p14="http://schemas.microsoft.com/office/powerpoint/2010/main" val="2114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8E11-150E-452A-889F-D0D831B29D31}"/>
              </a:ext>
            </a:extLst>
          </p:cNvPr>
          <p:cNvSpPr>
            <a:spLocks noGrp="1"/>
          </p:cNvSpPr>
          <p:nvPr>
            <p:ph type="title"/>
          </p:nvPr>
        </p:nvSpPr>
        <p:spPr/>
        <p:txBody>
          <a:bodyPr/>
          <a:lstStyle/>
          <a:p>
            <a:r>
              <a:rPr lang="en-US" dirty="0"/>
              <a:t>Fault Tolerance Techniques So Far?</a:t>
            </a:r>
          </a:p>
        </p:txBody>
      </p:sp>
      <p:sp>
        <p:nvSpPr>
          <p:cNvPr id="3" name="Content Placeholder 2">
            <a:extLst>
              <a:ext uri="{FF2B5EF4-FFF2-40B4-BE49-F238E27FC236}">
                <a16:creationId xmlns:a16="http://schemas.microsoft.com/office/drawing/2014/main" id="{723B23DC-9761-4055-9EF5-D713035B25AF}"/>
              </a:ext>
            </a:extLst>
          </p:cNvPr>
          <p:cNvSpPr>
            <a:spLocks noGrp="1"/>
          </p:cNvSpPr>
          <p:nvPr>
            <p:ph idx="1"/>
          </p:nvPr>
        </p:nvSpPr>
        <p:spPr/>
        <p:txBody>
          <a:bodyPr>
            <a:normAutofit/>
          </a:bodyPr>
          <a:lstStyle/>
          <a:p>
            <a:r>
              <a:rPr lang="en-US" sz="3200" dirty="0"/>
              <a:t>Redundancy: information / time / physical redundancy</a:t>
            </a:r>
          </a:p>
          <a:p>
            <a:pPr lvl="1"/>
            <a:r>
              <a:rPr lang="en-US" dirty="0"/>
              <a:t>E.g., used in airplanes</a:t>
            </a:r>
          </a:p>
          <a:p>
            <a:endParaRPr lang="en-US" dirty="0"/>
          </a:p>
          <a:p>
            <a:r>
              <a:rPr lang="en-US" sz="3200" dirty="0"/>
              <a:t>Recovery: checkpointing and logging (ARIES)</a:t>
            </a:r>
          </a:p>
          <a:p>
            <a:pPr lvl="1"/>
            <a:r>
              <a:rPr lang="en-US" dirty="0"/>
              <a:t>E.g., used in commercial databases</a:t>
            </a:r>
          </a:p>
          <a:p>
            <a:endParaRPr lang="en-US" dirty="0"/>
          </a:p>
          <a:p>
            <a:r>
              <a:rPr lang="en-US" sz="3200" dirty="0"/>
              <a:t>Previous (concurrency) protocols rely on recovery techniques</a:t>
            </a:r>
          </a:p>
          <a:p>
            <a:pPr lvl="1"/>
            <a:r>
              <a:rPr lang="en-US" dirty="0"/>
              <a:t>E.g., Two Phase Commit is not fault tolerant by itself</a:t>
            </a:r>
          </a:p>
          <a:p>
            <a:endParaRPr lang="en-US" dirty="0"/>
          </a:p>
          <a:p>
            <a:r>
              <a:rPr lang="en-US" sz="3200" dirty="0"/>
              <a:t>Why not always use these techniques?</a:t>
            </a:r>
          </a:p>
          <a:p>
            <a:pPr marL="457200" lvl="1" indent="0">
              <a:buNone/>
            </a:pPr>
            <a:r>
              <a:rPr lang="en-US" dirty="0">
                <a:sym typeface="Wingdings" panose="05000000000000000000" pitchFamily="2" charset="2"/>
              </a:rPr>
              <a:t> </a:t>
            </a:r>
            <a:r>
              <a:rPr lang="en-US" dirty="0"/>
              <a:t>Long wait in case of failure</a:t>
            </a:r>
          </a:p>
        </p:txBody>
      </p:sp>
      <p:sp>
        <p:nvSpPr>
          <p:cNvPr id="4" name="Slide Number Placeholder 3">
            <a:extLst>
              <a:ext uri="{FF2B5EF4-FFF2-40B4-BE49-F238E27FC236}">
                <a16:creationId xmlns:a16="http://schemas.microsoft.com/office/drawing/2014/main" id="{BF1F1963-B6E1-4511-B7C6-4EBC15C42C2F}"/>
              </a:ext>
            </a:extLst>
          </p:cNvPr>
          <p:cNvSpPr>
            <a:spLocks noGrp="1"/>
          </p:cNvSpPr>
          <p:nvPr>
            <p:ph type="sldNum" sz="quarter" idx="12"/>
          </p:nvPr>
        </p:nvSpPr>
        <p:spPr/>
        <p:txBody>
          <a:bodyPr/>
          <a:lstStyle/>
          <a:p>
            <a:fld id="{E839097F-65DE-4F05-AAE3-D04AA2675967}" type="slidenum">
              <a:rPr lang="en-US" smtClean="0"/>
              <a:t>3</a:t>
            </a:fld>
            <a:endParaRPr lang="en-US"/>
          </a:p>
        </p:txBody>
      </p:sp>
    </p:spTree>
    <p:extLst>
      <p:ext uri="{BB962C8B-B14F-4D97-AF65-F5344CB8AC3E}">
        <p14:creationId xmlns:p14="http://schemas.microsoft.com/office/powerpoint/2010/main" val="73562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Paxos Components</a:t>
            </a:r>
            <a:endParaRPr lang="en-US" dirty="0"/>
          </a:p>
        </p:txBody>
      </p:sp>
      <p:sp>
        <p:nvSpPr>
          <p:cNvPr id="2" name="Content Placeholder 1"/>
          <p:cNvSpPr>
            <a:spLocks noGrp="1"/>
          </p:cNvSpPr>
          <p:nvPr>
            <p:ph idx="1"/>
          </p:nvPr>
        </p:nvSpPr>
        <p:spPr>
          <a:xfrm>
            <a:off x="838200" y="1277817"/>
            <a:ext cx="10515600" cy="5580183"/>
          </a:xfrm>
        </p:spPr>
        <p:txBody>
          <a:bodyPr/>
          <a:lstStyle/>
          <a:p>
            <a:r>
              <a:rPr lang="en-US" dirty="0"/>
              <a:t>Proposers:</a:t>
            </a:r>
          </a:p>
          <a:p>
            <a:pPr lvl="1"/>
            <a:r>
              <a:rPr lang="en-US" dirty="0"/>
              <a:t>Active: put forth particular values to be chosen</a:t>
            </a:r>
          </a:p>
          <a:p>
            <a:pPr lvl="1"/>
            <a:r>
              <a:rPr lang="en-US" dirty="0"/>
              <a:t>Handle client requests</a:t>
            </a:r>
          </a:p>
          <a:p>
            <a:r>
              <a:rPr lang="en-US" dirty="0"/>
              <a:t>Acceptors:</a:t>
            </a:r>
          </a:p>
          <a:p>
            <a:pPr lvl="1"/>
            <a:r>
              <a:rPr lang="en-US" dirty="0"/>
              <a:t>Passive: respond to messages from proposers</a:t>
            </a:r>
          </a:p>
          <a:p>
            <a:pPr lvl="1"/>
            <a:r>
              <a:rPr lang="en-US" dirty="0"/>
              <a:t>Responses represent votes that form consensus</a:t>
            </a:r>
          </a:p>
          <a:p>
            <a:pPr lvl="1"/>
            <a:r>
              <a:rPr lang="en-US" dirty="0"/>
              <a:t>Store chosen value, state of the decision process</a:t>
            </a:r>
          </a:p>
          <a:p>
            <a:pPr marL="457200" lvl="1" indent="0">
              <a:buNone/>
            </a:pPr>
            <a:endParaRPr lang="en-US" sz="1000" dirty="0"/>
          </a:p>
          <a:p>
            <a:r>
              <a:rPr lang="en-US" dirty="0"/>
              <a:t>For this presentation:</a:t>
            </a:r>
          </a:p>
          <a:p>
            <a:pPr lvl="1"/>
            <a:r>
              <a:rPr lang="en-US" dirty="0"/>
              <a:t>Each </a:t>
            </a:r>
            <a:r>
              <a:rPr lang="en-US" dirty="0" err="1"/>
              <a:t>Paxos</a:t>
            </a:r>
            <a:r>
              <a:rPr lang="en-US" dirty="0"/>
              <a:t> server contains both components</a:t>
            </a:r>
          </a:p>
          <a:p>
            <a:pPr lvl="1"/>
            <a:r>
              <a:rPr lang="en-US" dirty="0"/>
              <a:t>Ignore third role, aka Learner</a:t>
            </a:r>
          </a:p>
          <a:p>
            <a:r>
              <a:rPr lang="en-US" dirty="0"/>
              <a:t>“Round”: (proposal, messages/voting, decision)</a:t>
            </a:r>
          </a:p>
          <a:p>
            <a:pPr lvl="1"/>
            <a:r>
              <a:rPr lang="en-US" dirty="0"/>
              <a:t>We may need several rounds</a:t>
            </a:r>
          </a:p>
        </p:txBody>
      </p:sp>
      <p:sp>
        <p:nvSpPr>
          <p:cNvPr id="5" name="Rectangle: Rounded Corners 4">
            <a:extLst>
              <a:ext uri="{FF2B5EF4-FFF2-40B4-BE49-F238E27FC236}">
                <a16:creationId xmlns:a16="http://schemas.microsoft.com/office/drawing/2014/main" id="{140131CD-1E20-47E8-BB51-4D5144F4CA85}"/>
              </a:ext>
            </a:extLst>
          </p:cNvPr>
          <p:cNvSpPr/>
          <p:nvPr/>
        </p:nvSpPr>
        <p:spPr>
          <a:xfrm>
            <a:off x="8957933" y="2022675"/>
            <a:ext cx="2222205" cy="818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A756E38-23EC-4F46-819D-FF8611D96A40}"/>
              </a:ext>
            </a:extLst>
          </p:cNvPr>
          <p:cNvSpPr/>
          <p:nvPr/>
        </p:nvSpPr>
        <p:spPr>
          <a:xfrm>
            <a:off x="9245012" y="2160898"/>
            <a:ext cx="669851" cy="51036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C359F1B-F35D-4C2C-9219-6DB07DE12111}"/>
              </a:ext>
            </a:extLst>
          </p:cNvPr>
          <p:cNvSpPr/>
          <p:nvPr/>
        </p:nvSpPr>
        <p:spPr>
          <a:xfrm>
            <a:off x="10201942" y="2160898"/>
            <a:ext cx="669851" cy="51036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98C3AE3-36DC-42A6-9297-9ADE1115E5FB}"/>
              </a:ext>
            </a:extLst>
          </p:cNvPr>
          <p:cNvSpPr txBox="1"/>
          <p:nvPr/>
        </p:nvSpPr>
        <p:spPr>
          <a:xfrm>
            <a:off x="9096226" y="1705608"/>
            <a:ext cx="2030749" cy="369332"/>
          </a:xfrm>
          <a:prstGeom prst="rect">
            <a:avLst/>
          </a:prstGeom>
          <a:noFill/>
        </p:spPr>
        <p:txBody>
          <a:bodyPr wrap="none" rtlCol="0">
            <a:spAutoFit/>
          </a:bodyPr>
          <a:lstStyle/>
          <a:p>
            <a:r>
              <a:rPr lang="en-US" dirty="0"/>
              <a:t>Proposer   Acceptor</a:t>
            </a:r>
          </a:p>
        </p:txBody>
      </p:sp>
      <p:sp>
        <p:nvSpPr>
          <p:cNvPr id="10" name="Rectangle: Rounded Corners 9">
            <a:extLst>
              <a:ext uri="{FF2B5EF4-FFF2-40B4-BE49-F238E27FC236}">
                <a16:creationId xmlns:a16="http://schemas.microsoft.com/office/drawing/2014/main" id="{73826FF2-9241-43CE-BDB8-AF56788C7EA7}"/>
              </a:ext>
            </a:extLst>
          </p:cNvPr>
          <p:cNvSpPr/>
          <p:nvPr/>
        </p:nvSpPr>
        <p:spPr>
          <a:xfrm>
            <a:off x="8957933" y="3204385"/>
            <a:ext cx="2222205" cy="818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1C14CA52-32C2-40E3-8862-EC6C832559C7}"/>
              </a:ext>
            </a:extLst>
          </p:cNvPr>
          <p:cNvSpPr/>
          <p:nvPr/>
        </p:nvSpPr>
        <p:spPr>
          <a:xfrm>
            <a:off x="9245012" y="3342608"/>
            <a:ext cx="669851" cy="51036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B86C69DE-E628-488E-AF97-BCDB4FE7E763}"/>
              </a:ext>
            </a:extLst>
          </p:cNvPr>
          <p:cNvSpPr/>
          <p:nvPr/>
        </p:nvSpPr>
        <p:spPr>
          <a:xfrm>
            <a:off x="10201942" y="3342608"/>
            <a:ext cx="669851" cy="51036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DBF69B0-B5DC-42D1-B5B4-E2051DA8B6C6}"/>
              </a:ext>
            </a:extLst>
          </p:cNvPr>
          <p:cNvSpPr txBox="1"/>
          <p:nvPr/>
        </p:nvSpPr>
        <p:spPr>
          <a:xfrm>
            <a:off x="9096226" y="2887318"/>
            <a:ext cx="2030749" cy="369332"/>
          </a:xfrm>
          <a:prstGeom prst="rect">
            <a:avLst/>
          </a:prstGeom>
          <a:noFill/>
        </p:spPr>
        <p:txBody>
          <a:bodyPr wrap="none" rtlCol="0">
            <a:spAutoFit/>
          </a:bodyPr>
          <a:lstStyle/>
          <a:p>
            <a:r>
              <a:rPr lang="en-US" dirty="0"/>
              <a:t>Proposer   Acceptor</a:t>
            </a:r>
          </a:p>
        </p:txBody>
      </p:sp>
      <p:sp>
        <p:nvSpPr>
          <p:cNvPr id="14" name="Rectangle: Rounded Corners 13">
            <a:extLst>
              <a:ext uri="{FF2B5EF4-FFF2-40B4-BE49-F238E27FC236}">
                <a16:creationId xmlns:a16="http://schemas.microsoft.com/office/drawing/2014/main" id="{4D2C7D0B-3E89-4BE4-8D2E-4A5E3590A34B}"/>
              </a:ext>
            </a:extLst>
          </p:cNvPr>
          <p:cNvSpPr/>
          <p:nvPr/>
        </p:nvSpPr>
        <p:spPr>
          <a:xfrm>
            <a:off x="8959432" y="4420481"/>
            <a:ext cx="2222205" cy="818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27F885CF-FBE5-4F21-A6F6-4A8C41362173}"/>
              </a:ext>
            </a:extLst>
          </p:cNvPr>
          <p:cNvSpPr/>
          <p:nvPr/>
        </p:nvSpPr>
        <p:spPr>
          <a:xfrm>
            <a:off x="9246511" y="4558704"/>
            <a:ext cx="669851" cy="51036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5998BE1D-3BF6-40B7-9678-1F524986337D}"/>
              </a:ext>
            </a:extLst>
          </p:cNvPr>
          <p:cNvSpPr/>
          <p:nvPr/>
        </p:nvSpPr>
        <p:spPr>
          <a:xfrm>
            <a:off x="10203441" y="4558704"/>
            <a:ext cx="669851" cy="51036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A9C4B14-3724-4796-9F43-2BEF6B611891}"/>
              </a:ext>
            </a:extLst>
          </p:cNvPr>
          <p:cNvSpPr txBox="1"/>
          <p:nvPr/>
        </p:nvSpPr>
        <p:spPr>
          <a:xfrm>
            <a:off x="9097725" y="4103414"/>
            <a:ext cx="2030749" cy="369332"/>
          </a:xfrm>
          <a:prstGeom prst="rect">
            <a:avLst/>
          </a:prstGeom>
          <a:noFill/>
        </p:spPr>
        <p:txBody>
          <a:bodyPr wrap="none" rtlCol="0">
            <a:spAutoFit/>
          </a:bodyPr>
          <a:lstStyle/>
          <a:p>
            <a:r>
              <a:rPr lang="en-US" dirty="0"/>
              <a:t>Proposer   Acceptor</a:t>
            </a:r>
          </a:p>
        </p:txBody>
      </p:sp>
      <p:sp>
        <p:nvSpPr>
          <p:cNvPr id="18" name="Slide Number Placeholder 17">
            <a:extLst>
              <a:ext uri="{FF2B5EF4-FFF2-40B4-BE49-F238E27FC236}">
                <a16:creationId xmlns:a16="http://schemas.microsoft.com/office/drawing/2014/main" id="{664230E1-982C-433D-AB6C-C89D06B76119}"/>
              </a:ext>
            </a:extLst>
          </p:cNvPr>
          <p:cNvSpPr>
            <a:spLocks noGrp="1"/>
          </p:cNvSpPr>
          <p:nvPr>
            <p:ph type="sldNum" sz="quarter" idx="12"/>
          </p:nvPr>
        </p:nvSpPr>
        <p:spPr/>
        <p:txBody>
          <a:bodyPr/>
          <a:lstStyle/>
          <a:p>
            <a:fld id="{E839097F-65DE-4F05-AAE3-D04AA2675967}" type="slidenum">
              <a:rPr lang="en-US" smtClean="0"/>
              <a:t>30</a:t>
            </a:fld>
            <a:endParaRPr lang="en-US"/>
          </a:p>
        </p:txBody>
      </p:sp>
    </p:spTree>
    <p:extLst>
      <p:ext uri="{BB962C8B-B14F-4D97-AF65-F5344CB8AC3E}">
        <p14:creationId xmlns:p14="http://schemas.microsoft.com/office/powerpoint/2010/main" val="4276588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p:cNvSpPr>
          <p:nvPr>
            <p:ph type="title"/>
          </p:nvPr>
        </p:nvSpPr>
        <p:spPr>
          <a:prstGeom prst="rect">
            <a:avLst/>
          </a:prstGeom>
        </p:spPr>
        <p:txBody>
          <a:bodyPr/>
          <a:lstStyle/>
          <a:p>
            <a:r>
              <a:rPr lang="en-US" dirty="0"/>
              <a:t>Strawman: </a:t>
            </a:r>
            <a:r>
              <a:rPr dirty="0"/>
              <a:t>Basic </a:t>
            </a:r>
            <a:r>
              <a:rPr lang="en-US" dirty="0"/>
              <a:t>T</a:t>
            </a:r>
            <a:r>
              <a:rPr dirty="0"/>
              <a:t>wo-</a:t>
            </a:r>
            <a:r>
              <a:rPr lang="en-US" dirty="0"/>
              <a:t>P</a:t>
            </a:r>
            <a:r>
              <a:rPr dirty="0"/>
              <a:t>hase</a:t>
            </a:r>
          </a:p>
        </p:txBody>
      </p:sp>
      <p:sp>
        <p:nvSpPr>
          <p:cNvPr id="260" name="Shape 260"/>
          <p:cNvSpPr>
            <a:spLocks noGrp="1"/>
          </p:cNvSpPr>
          <p:nvPr>
            <p:ph type="body" idx="1"/>
          </p:nvPr>
        </p:nvSpPr>
        <p:spPr>
          <a:xfrm>
            <a:off x="733646" y="1277818"/>
            <a:ext cx="10696353" cy="5271838"/>
          </a:xfrm>
          <a:prstGeom prst="rect">
            <a:avLst/>
          </a:prstGeom>
        </p:spPr>
        <p:txBody>
          <a:bodyPr>
            <a:normAutofit lnSpcReduction="10000"/>
          </a:bodyPr>
          <a:lstStyle/>
          <a:p>
            <a:pPr marL="582665" indent="-232633"/>
            <a:r>
              <a:rPr dirty="0"/>
              <a:t>Coordinator tells replicas:  “Value V”</a:t>
            </a:r>
          </a:p>
          <a:p>
            <a:pPr marL="582665" indent="-232633"/>
            <a:r>
              <a:rPr dirty="0"/>
              <a:t>Replicas ACK</a:t>
            </a:r>
          </a:p>
          <a:p>
            <a:pPr marL="582665" indent="-232633"/>
            <a:r>
              <a:rPr dirty="0"/>
              <a:t>Coordinator broadcasts “Commit!”</a:t>
            </a:r>
          </a:p>
          <a:p>
            <a:pPr marL="582665" indent="-232633"/>
            <a:endParaRPr dirty="0"/>
          </a:p>
          <a:p>
            <a:pPr marL="582665" indent="-232633"/>
            <a:r>
              <a:rPr dirty="0"/>
              <a:t>This isn’t enough</a:t>
            </a:r>
          </a:p>
          <a:p>
            <a:pPr marL="851126" lvl="1" indent="-179638"/>
            <a:r>
              <a:rPr dirty="0"/>
              <a:t>What if there’s more than 1 coordinator at the same time?</a:t>
            </a:r>
            <a:endParaRPr lang="en-US" dirty="0"/>
          </a:p>
          <a:p>
            <a:pPr marL="851126" lvl="1" indent="-179638"/>
            <a:r>
              <a:rPr lang="en-US" dirty="0"/>
              <a:t>What if new coordinator chooses a different value?</a:t>
            </a:r>
            <a:endParaRPr dirty="0"/>
          </a:p>
          <a:p>
            <a:pPr marL="851126" lvl="1" indent="-179638"/>
            <a:r>
              <a:rPr dirty="0"/>
              <a:t> What if some of the nodes or the coordinator fails during the communication?</a:t>
            </a:r>
            <a:endParaRPr lang="en-US" dirty="0"/>
          </a:p>
          <a:p>
            <a:pPr marL="851126" lvl="1" indent="-179638"/>
            <a:r>
              <a:rPr lang="en-US" dirty="0"/>
              <a:t>What if there is a network partition?</a:t>
            </a:r>
          </a:p>
          <a:p>
            <a:pPr marL="671488" lvl="1" indent="0">
              <a:buNone/>
            </a:pPr>
            <a:endParaRPr lang="en-US" dirty="0"/>
          </a:p>
          <a:p>
            <a:pPr marL="851126" lvl="1" indent="-179638"/>
            <a:endParaRPr dirty="0"/>
          </a:p>
        </p:txBody>
      </p:sp>
      <p:sp>
        <p:nvSpPr>
          <p:cNvPr id="261" name="Shape 26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31</a:t>
            </a:fld>
            <a:endParaRPr/>
          </a:p>
        </p:txBody>
      </p:sp>
    </p:spTree>
    <p:extLst>
      <p:ext uri="{BB962C8B-B14F-4D97-AF65-F5344CB8AC3E}">
        <p14:creationId xmlns:p14="http://schemas.microsoft.com/office/powerpoint/2010/main" val="19600929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BA0B7-1B65-450E-8DC7-C2515C698562}"/>
              </a:ext>
            </a:extLst>
          </p:cNvPr>
          <p:cNvSpPr>
            <a:spLocks noGrp="1"/>
          </p:cNvSpPr>
          <p:nvPr>
            <p:ph type="title"/>
          </p:nvPr>
        </p:nvSpPr>
        <p:spPr/>
        <p:txBody>
          <a:bodyPr/>
          <a:lstStyle/>
          <a:p>
            <a:r>
              <a:rPr lang="en-US" dirty="0"/>
              <a:t>Let’s Discuss Some Problems &amp; Solutions</a:t>
            </a:r>
          </a:p>
        </p:txBody>
      </p:sp>
      <p:sp>
        <p:nvSpPr>
          <p:cNvPr id="5" name="Content Placeholder 4">
            <a:extLst>
              <a:ext uri="{FF2B5EF4-FFF2-40B4-BE49-F238E27FC236}">
                <a16:creationId xmlns:a16="http://schemas.microsoft.com/office/drawing/2014/main" id="{A6964F83-D8CD-4D8B-A75E-12265E1D5BEF}"/>
              </a:ext>
            </a:extLst>
          </p:cNvPr>
          <p:cNvSpPr>
            <a:spLocks noGrp="1"/>
          </p:cNvSpPr>
          <p:nvPr>
            <p:ph idx="1"/>
          </p:nvPr>
        </p:nvSpPr>
        <p:spPr>
          <a:xfrm>
            <a:off x="838200" y="1406769"/>
            <a:ext cx="11277594" cy="5361599"/>
          </a:xfrm>
        </p:spPr>
        <p:txBody>
          <a:bodyPr/>
          <a:lstStyle/>
          <a:p>
            <a:r>
              <a:rPr lang="en-US" sz="3200" dirty="0"/>
              <a:t>Problem: can’t trust a single node</a:t>
            </a:r>
          </a:p>
          <a:p>
            <a:pPr lvl="1"/>
            <a:r>
              <a:rPr lang="en-US" sz="2800" dirty="0"/>
              <a:t>Solution: </a:t>
            </a:r>
            <a:r>
              <a:rPr lang="en-US" sz="2800" b="1" dirty="0"/>
              <a:t>everyone</a:t>
            </a:r>
            <a:r>
              <a:rPr lang="en-US" sz="2800" dirty="0"/>
              <a:t> can potentially </a:t>
            </a:r>
            <a:r>
              <a:rPr lang="en-US" sz="2800" b="1" dirty="0"/>
              <a:t>propose</a:t>
            </a:r>
          </a:p>
          <a:p>
            <a:r>
              <a:rPr lang="en-US" sz="3200" dirty="0"/>
              <a:t>Problem: several concurrent proposers</a:t>
            </a:r>
          </a:p>
          <a:p>
            <a:pPr lvl="1"/>
            <a:r>
              <a:rPr lang="en-US" sz="2800" dirty="0"/>
              <a:t>Solution: </a:t>
            </a:r>
            <a:r>
              <a:rPr lang="en-US" sz="2800" b="1" dirty="0"/>
              <a:t>Quorum</a:t>
            </a:r>
            <a:r>
              <a:rPr lang="en-US" sz="2800" dirty="0"/>
              <a:t> (require majority of acceptors)</a:t>
            </a:r>
          </a:p>
          <a:p>
            <a:r>
              <a:rPr lang="en-US" sz="3200" dirty="0"/>
              <a:t>Problem: split votes, no proposer reaches majority</a:t>
            </a:r>
          </a:p>
          <a:p>
            <a:pPr lvl="1"/>
            <a:r>
              <a:rPr lang="en-US" sz="2800" dirty="0"/>
              <a:t>Solution: acceptors need to </a:t>
            </a:r>
            <a:r>
              <a:rPr lang="en-US" sz="2800" b="1" dirty="0"/>
              <a:t>allow updating of their value</a:t>
            </a:r>
          </a:p>
          <a:p>
            <a:r>
              <a:rPr lang="en-US" sz="3200" dirty="0"/>
              <a:t>Problem: conflicting choices (due to updating)</a:t>
            </a:r>
          </a:p>
          <a:p>
            <a:pPr lvl="1"/>
            <a:r>
              <a:rPr lang="en-US" sz="2800" dirty="0"/>
              <a:t>Solution a): prioritize proposal with highest</a:t>
            </a:r>
            <a:r>
              <a:rPr lang="en-US" sz="2800" b="1" dirty="0"/>
              <a:t> unique time stamp</a:t>
            </a:r>
            <a:r>
              <a:rPr lang="en-US" sz="2800" dirty="0"/>
              <a:t> (</a:t>
            </a:r>
            <a:r>
              <a:rPr lang="en-US" sz="2800" dirty="0" err="1"/>
              <a:t>Lamport</a:t>
            </a:r>
            <a:r>
              <a:rPr lang="en-US" sz="2800" dirty="0"/>
              <a:t> clocks)</a:t>
            </a:r>
          </a:p>
          <a:p>
            <a:pPr lvl="1"/>
            <a:r>
              <a:rPr lang="en-US" sz="2800" dirty="0"/>
              <a:t>Solution b): once majority has agreed on value, future </a:t>
            </a:r>
            <a:r>
              <a:rPr lang="en-US" sz="2800" b="1" dirty="0"/>
              <a:t>proposals forced to propose/choose same value</a:t>
            </a:r>
          </a:p>
        </p:txBody>
      </p:sp>
      <p:sp>
        <p:nvSpPr>
          <p:cNvPr id="4" name="Slide Number Placeholder 3">
            <a:extLst>
              <a:ext uri="{FF2B5EF4-FFF2-40B4-BE49-F238E27FC236}">
                <a16:creationId xmlns:a16="http://schemas.microsoft.com/office/drawing/2014/main" id="{DBA05006-6A70-4A2A-B0DC-11EAC7686C9A}"/>
              </a:ext>
            </a:extLst>
          </p:cNvPr>
          <p:cNvSpPr>
            <a:spLocks noGrp="1"/>
          </p:cNvSpPr>
          <p:nvPr>
            <p:ph type="sldNum" sz="quarter" idx="12"/>
          </p:nvPr>
        </p:nvSpPr>
        <p:spPr/>
        <p:txBody>
          <a:bodyPr/>
          <a:lstStyle/>
          <a:p>
            <a:fld id="{86CB4B4D-7CA3-9044-876B-883B54F8677D}" type="slidenum">
              <a:rPr lang="en-US" smtClean="0"/>
              <a:t>32</a:t>
            </a:fld>
            <a:endParaRPr lang="en-US"/>
          </a:p>
        </p:txBody>
      </p:sp>
    </p:spTree>
    <p:extLst>
      <p:ext uri="{BB962C8B-B14F-4D97-AF65-F5344CB8AC3E}">
        <p14:creationId xmlns:p14="http://schemas.microsoft.com/office/powerpoint/2010/main" val="326968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06769"/>
            <a:ext cx="7263809" cy="5361599"/>
          </a:xfrm>
        </p:spPr>
        <p:txBody>
          <a:bodyPr/>
          <a:lstStyle/>
          <a:p>
            <a:r>
              <a:rPr lang="en-US" sz="3200" dirty="0"/>
              <a:t>Phase 1: </a:t>
            </a:r>
            <a:r>
              <a:rPr lang="en-US" sz="3200" dirty="0">
                <a:solidFill>
                  <a:schemeClr val="accent4"/>
                </a:solidFill>
              </a:rPr>
              <a:t>Prepare </a:t>
            </a:r>
            <a:r>
              <a:rPr lang="en-US" sz="3200" dirty="0"/>
              <a:t>message</a:t>
            </a:r>
          </a:p>
          <a:p>
            <a:pPr lvl="1"/>
            <a:r>
              <a:rPr lang="en-US" dirty="0"/>
              <a:t>Find out about any chosen values</a:t>
            </a:r>
          </a:p>
          <a:p>
            <a:pPr lvl="1"/>
            <a:r>
              <a:rPr lang="en-US" dirty="0"/>
              <a:t>Block older proposals that have not yet completed</a:t>
            </a:r>
          </a:p>
          <a:p>
            <a:pPr lvl="1"/>
            <a:endParaRPr lang="en-US" dirty="0"/>
          </a:p>
          <a:p>
            <a:r>
              <a:rPr lang="en-US" sz="3200" dirty="0"/>
              <a:t>Phase 2: </a:t>
            </a:r>
            <a:r>
              <a:rPr lang="en-US" sz="3200" dirty="0">
                <a:solidFill>
                  <a:schemeClr val="accent4"/>
                </a:solidFill>
              </a:rPr>
              <a:t>Accept </a:t>
            </a:r>
            <a:r>
              <a:rPr lang="en-US" sz="3200" dirty="0"/>
              <a:t>message</a:t>
            </a:r>
            <a:endParaRPr lang="en-US" sz="3200" dirty="0">
              <a:solidFill>
                <a:schemeClr val="accent4"/>
              </a:solidFill>
            </a:endParaRPr>
          </a:p>
          <a:p>
            <a:pPr lvl="1"/>
            <a:r>
              <a:rPr lang="en-US" dirty="0"/>
              <a:t>Ask acceptors to accept a specific value</a:t>
            </a:r>
          </a:p>
          <a:p>
            <a:pPr lvl="1"/>
            <a:endParaRPr lang="en-US" dirty="0"/>
          </a:p>
          <a:p>
            <a:r>
              <a:rPr lang="en-US" sz="3200" dirty="0"/>
              <a:t>(Phase 3): Proposer decides</a:t>
            </a:r>
          </a:p>
          <a:p>
            <a:pPr lvl="1"/>
            <a:r>
              <a:rPr lang="en-US" dirty="0"/>
              <a:t>If majority again: chosen value, commit.</a:t>
            </a:r>
          </a:p>
          <a:p>
            <a:pPr lvl="1"/>
            <a:r>
              <a:rPr lang="en-US" dirty="0"/>
              <a:t>If no majority: delay and restart </a:t>
            </a:r>
            <a:r>
              <a:rPr lang="en-US" dirty="0" err="1"/>
              <a:t>Paxos</a:t>
            </a:r>
            <a:endParaRPr lang="en-US" dirty="0"/>
          </a:p>
          <a:p>
            <a:endParaRPr lang="en-US" dirty="0"/>
          </a:p>
        </p:txBody>
      </p:sp>
      <p:sp>
        <p:nvSpPr>
          <p:cNvPr id="6" name="Title 5"/>
          <p:cNvSpPr>
            <a:spLocks noGrp="1"/>
          </p:cNvSpPr>
          <p:nvPr>
            <p:ph type="title"/>
          </p:nvPr>
        </p:nvSpPr>
        <p:spPr>
          <a:xfrm>
            <a:off x="351692" y="95497"/>
            <a:ext cx="11453446" cy="1182320"/>
          </a:xfrm>
        </p:spPr>
        <p:txBody>
          <a:bodyPr>
            <a:normAutofit fontScale="90000"/>
          </a:bodyPr>
          <a:lstStyle/>
          <a:p>
            <a:r>
              <a:rPr lang="en-US" dirty="0"/>
              <a:t>Single Decree </a:t>
            </a:r>
            <a:r>
              <a:rPr lang="en-US" dirty="0" err="1"/>
              <a:t>Paxos</a:t>
            </a:r>
            <a:r>
              <a:rPr lang="en-US" dirty="0"/>
              <a:t>: Informal Description</a:t>
            </a:r>
          </a:p>
        </p:txBody>
      </p:sp>
      <p:sp>
        <p:nvSpPr>
          <p:cNvPr id="4" name="Right Arrow 7">
            <a:extLst>
              <a:ext uri="{FF2B5EF4-FFF2-40B4-BE49-F238E27FC236}">
                <a16:creationId xmlns:a16="http://schemas.microsoft.com/office/drawing/2014/main" id="{97227CE6-FFF9-47C8-85C2-D6EEBD926E92}"/>
              </a:ext>
            </a:extLst>
          </p:cNvPr>
          <p:cNvSpPr/>
          <p:nvPr/>
        </p:nvSpPr>
        <p:spPr>
          <a:xfrm>
            <a:off x="9852841" y="1972335"/>
            <a:ext cx="533400" cy="381000"/>
          </a:xfrm>
          <a:prstGeom prst="rightArrow">
            <a:avLst>
              <a:gd name="adj1" fmla="val 50000"/>
              <a:gd name="adj2" fmla="val 70210"/>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5" name="Right Arrow 11">
            <a:extLst>
              <a:ext uri="{FF2B5EF4-FFF2-40B4-BE49-F238E27FC236}">
                <a16:creationId xmlns:a16="http://schemas.microsoft.com/office/drawing/2014/main" id="{583A98F6-46E5-4E75-936C-4660B9924532}"/>
              </a:ext>
            </a:extLst>
          </p:cNvPr>
          <p:cNvSpPr/>
          <p:nvPr/>
        </p:nvSpPr>
        <p:spPr>
          <a:xfrm flipH="1">
            <a:off x="9852841" y="2591820"/>
            <a:ext cx="533400" cy="381000"/>
          </a:xfrm>
          <a:prstGeom prst="rightArrow">
            <a:avLst>
              <a:gd name="adj1" fmla="val 50000"/>
              <a:gd name="adj2" fmla="val 70210"/>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7" name="Right Arrow 12">
            <a:extLst>
              <a:ext uri="{FF2B5EF4-FFF2-40B4-BE49-F238E27FC236}">
                <a16:creationId xmlns:a16="http://schemas.microsoft.com/office/drawing/2014/main" id="{05BC7033-A5EC-4FF4-AFC9-836675562183}"/>
              </a:ext>
            </a:extLst>
          </p:cNvPr>
          <p:cNvSpPr/>
          <p:nvPr/>
        </p:nvSpPr>
        <p:spPr>
          <a:xfrm>
            <a:off x="9852841" y="3857838"/>
            <a:ext cx="533400" cy="381000"/>
          </a:xfrm>
          <a:prstGeom prst="rightArrow">
            <a:avLst>
              <a:gd name="adj1" fmla="val 50000"/>
              <a:gd name="adj2" fmla="val 70210"/>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8" name="Right Arrow 14">
            <a:extLst>
              <a:ext uri="{FF2B5EF4-FFF2-40B4-BE49-F238E27FC236}">
                <a16:creationId xmlns:a16="http://schemas.microsoft.com/office/drawing/2014/main" id="{48B60A49-4440-47D2-A9FF-B6EB18A57199}"/>
              </a:ext>
            </a:extLst>
          </p:cNvPr>
          <p:cNvSpPr/>
          <p:nvPr/>
        </p:nvSpPr>
        <p:spPr>
          <a:xfrm flipH="1">
            <a:off x="9852841" y="4403640"/>
            <a:ext cx="533400" cy="381000"/>
          </a:xfrm>
          <a:prstGeom prst="rightArrow">
            <a:avLst>
              <a:gd name="adj1" fmla="val 50000"/>
              <a:gd name="adj2" fmla="val 70210"/>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3" name="TextBox 2">
            <a:extLst>
              <a:ext uri="{FF2B5EF4-FFF2-40B4-BE49-F238E27FC236}">
                <a16:creationId xmlns:a16="http://schemas.microsoft.com/office/drawing/2014/main" id="{C0DBEE29-4225-48D9-9145-8B7B519AE346}"/>
              </a:ext>
            </a:extLst>
          </p:cNvPr>
          <p:cNvSpPr txBox="1"/>
          <p:nvPr/>
        </p:nvSpPr>
        <p:spPr>
          <a:xfrm>
            <a:off x="8289853" y="1511706"/>
            <a:ext cx="1279451" cy="400110"/>
          </a:xfrm>
          <a:prstGeom prst="rect">
            <a:avLst/>
          </a:prstGeom>
          <a:noFill/>
        </p:spPr>
        <p:txBody>
          <a:bodyPr wrap="square" rtlCol="0">
            <a:spAutoFit/>
          </a:bodyPr>
          <a:lstStyle/>
          <a:p>
            <a:r>
              <a:rPr lang="en-US" sz="2000" dirty="0">
                <a:solidFill>
                  <a:schemeClr val="accent1">
                    <a:lumMod val="50000"/>
                  </a:schemeClr>
                </a:solidFill>
              </a:rPr>
              <a:t>Proposers</a:t>
            </a:r>
          </a:p>
        </p:txBody>
      </p:sp>
      <p:sp>
        <p:nvSpPr>
          <p:cNvPr id="9" name="TextBox 8">
            <a:extLst>
              <a:ext uri="{FF2B5EF4-FFF2-40B4-BE49-F238E27FC236}">
                <a16:creationId xmlns:a16="http://schemas.microsoft.com/office/drawing/2014/main" id="{ED7015F9-5D4E-40DC-BA41-33C3E831B65E}"/>
              </a:ext>
            </a:extLst>
          </p:cNvPr>
          <p:cNvSpPr txBox="1"/>
          <p:nvPr/>
        </p:nvSpPr>
        <p:spPr>
          <a:xfrm>
            <a:off x="10641422" y="1497802"/>
            <a:ext cx="1535857" cy="400110"/>
          </a:xfrm>
          <a:prstGeom prst="rect">
            <a:avLst/>
          </a:prstGeom>
          <a:noFill/>
        </p:spPr>
        <p:txBody>
          <a:bodyPr wrap="square" rtlCol="0">
            <a:spAutoFit/>
          </a:bodyPr>
          <a:lstStyle/>
          <a:p>
            <a:r>
              <a:rPr lang="en-US" sz="2000" dirty="0">
                <a:solidFill>
                  <a:schemeClr val="accent1">
                    <a:lumMod val="50000"/>
                  </a:schemeClr>
                </a:solidFill>
              </a:rPr>
              <a:t>Acceptors</a:t>
            </a:r>
          </a:p>
        </p:txBody>
      </p:sp>
      <p:sp>
        <p:nvSpPr>
          <p:cNvPr id="10" name="Rectangle 9">
            <a:extLst>
              <a:ext uri="{FF2B5EF4-FFF2-40B4-BE49-F238E27FC236}">
                <a16:creationId xmlns:a16="http://schemas.microsoft.com/office/drawing/2014/main" id="{32CA7DB2-E064-4C69-9ECC-713088BA7B06}"/>
              </a:ext>
            </a:extLst>
          </p:cNvPr>
          <p:cNvSpPr/>
          <p:nvPr/>
        </p:nvSpPr>
        <p:spPr>
          <a:xfrm>
            <a:off x="8364170" y="1984003"/>
            <a:ext cx="920830" cy="369332"/>
          </a:xfrm>
          <a:prstGeom prst="rect">
            <a:avLst/>
          </a:prstGeom>
        </p:spPr>
        <p:txBody>
          <a:bodyPr wrap="none">
            <a:spAutoFit/>
          </a:bodyPr>
          <a:lstStyle/>
          <a:p>
            <a:r>
              <a:rPr lang="en-US" dirty="0">
                <a:solidFill>
                  <a:schemeClr val="accent4"/>
                </a:solidFill>
              </a:rPr>
              <a:t>Prepare</a:t>
            </a:r>
            <a:endParaRPr lang="en-US" dirty="0"/>
          </a:p>
        </p:txBody>
      </p:sp>
      <p:sp>
        <p:nvSpPr>
          <p:cNvPr id="12" name="Rectangle 11">
            <a:extLst>
              <a:ext uri="{FF2B5EF4-FFF2-40B4-BE49-F238E27FC236}">
                <a16:creationId xmlns:a16="http://schemas.microsoft.com/office/drawing/2014/main" id="{A1C67D20-B660-4F2F-8219-DDD3841EB08D}"/>
              </a:ext>
            </a:extLst>
          </p:cNvPr>
          <p:cNvSpPr/>
          <p:nvPr/>
        </p:nvSpPr>
        <p:spPr>
          <a:xfrm>
            <a:off x="10823833" y="2069410"/>
            <a:ext cx="820609" cy="923330"/>
          </a:xfrm>
          <a:prstGeom prst="rect">
            <a:avLst/>
          </a:prstGeom>
        </p:spPr>
        <p:txBody>
          <a:bodyPr wrap="none">
            <a:spAutoFit/>
          </a:bodyPr>
          <a:lstStyle/>
          <a:p>
            <a:r>
              <a:rPr lang="en-US" dirty="0">
                <a:solidFill>
                  <a:schemeClr val="accent4"/>
                </a:solidFill>
              </a:rPr>
              <a:t>Check,</a:t>
            </a:r>
          </a:p>
          <a:p>
            <a:endParaRPr lang="en-US" dirty="0">
              <a:solidFill>
                <a:schemeClr val="accent4"/>
              </a:solidFill>
            </a:endParaRPr>
          </a:p>
          <a:p>
            <a:r>
              <a:rPr lang="en-US" dirty="0">
                <a:solidFill>
                  <a:schemeClr val="accent4"/>
                </a:solidFill>
              </a:rPr>
              <a:t>Return</a:t>
            </a:r>
            <a:endParaRPr lang="en-US" dirty="0"/>
          </a:p>
        </p:txBody>
      </p:sp>
      <p:sp>
        <p:nvSpPr>
          <p:cNvPr id="13" name="Rectangle 12">
            <a:extLst>
              <a:ext uri="{FF2B5EF4-FFF2-40B4-BE49-F238E27FC236}">
                <a16:creationId xmlns:a16="http://schemas.microsoft.com/office/drawing/2014/main" id="{8776A9DA-0124-41AF-AAE2-E5D5D9CDA4CD}"/>
              </a:ext>
            </a:extLst>
          </p:cNvPr>
          <p:cNvSpPr/>
          <p:nvPr/>
        </p:nvSpPr>
        <p:spPr>
          <a:xfrm>
            <a:off x="8364170" y="3857838"/>
            <a:ext cx="826445" cy="369332"/>
          </a:xfrm>
          <a:prstGeom prst="rect">
            <a:avLst/>
          </a:prstGeom>
        </p:spPr>
        <p:txBody>
          <a:bodyPr wrap="none">
            <a:spAutoFit/>
          </a:bodyPr>
          <a:lstStyle/>
          <a:p>
            <a:r>
              <a:rPr lang="en-US" dirty="0">
                <a:solidFill>
                  <a:schemeClr val="accent4"/>
                </a:solidFill>
              </a:rPr>
              <a:t>Accept</a:t>
            </a:r>
            <a:endParaRPr lang="en-US" dirty="0"/>
          </a:p>
        </p:txBody>
      </p:sp>
      <p:sp>
        <p:nvSpPr>
          <p:cNvPr id="14" name="Rectangle 13">
            <a:extLst>
              <a:ext uri="{FF2B5EF4-FFF2-40B4-BE49-F238E27FC236}">
                <a16:creationId xmlns:a16="http://schemas.microsoft.com/office/drawing/2014/main" id="{D3B73446-1EB2-422F-8A17-D00E1BB5CAA5}"/>
              </a:ext>
            </a:extLst>
          </p:cNvPr>
          <p:cNvSpPr/>
          <p:nvPr/>
        </p:nvSpPr>
        <p:spPr>
          <a:xfrm>
            <a:off x="8364170" y="3039135"/>
            <a:ext cx="995722" cy="646331"/>
          </a:xfrm>
          <a:prstGeom prst="rect">
            <a:avLst/>
          </a:prstGeom>
        </p:spPr>
        <p:txBody>
          <a:bodyPr wrap="none">
            <a:spAutoFit/>
          </a:bodyPr>
          <a:lstStyle/>
          <a:p>
            <a:r>
              <a:rPr lang="en-US" dirty="0">
                <a:solidFill>
                  <a:schemeClr val="tx1">
                    <a:lumMod val="50000"/>
                    <a:lumOff val="50000"/>
                  </a:schemeClr>
                </a:solidFill>
              </a:rPr>
              <a:t>Wait for </a:t>
            </a:r>
          </a:p>
          <a:p>
            <a:r>
              <a:rPr lang="en-US" dirty="0">
                <a:solidFill>
                  <a:schemeClr val="tx1">
                    <a:lumMod val="50000"/>
                    <a:lumOff val="50000"/>
                  </a:schemeClr>
                </a:solidFill>
              </a:rPr>
              <a:t>majority</a:t>
            </a:r>
          </a:p>
        </p:txBody>
      </p:sp>
      <p:sp>
        <p:nvSpPr>
          <p:cNvPr id="15" name="Rectangle 14">
            <a:extLst>
              <a:ext uri="{FF2B5EF4-FFF2-40B4-BE49-F238E27FC236}">
                <a16:creationId xmlns:a16="http://schemas.microsoft.com/office/drawing/2014/main" id="{B8D0FD8A-DFD9-4CA9-8075-166D43FA14BD}"/>
              </a:ext>
            </a:extLst>
          </p:cNvPr>
          <p:cNvSpPr/>
          <p:nvPr/>
        </p:nvSpPr>
        <p:spPr>
          <a:xfrm>
            <a:off x="10641422" y="3861310"/>
            <a:ext cx="1381019" cy="923330"/>
          </a:xfrm>
          <a:prstGeom prst="rect">
            <a:avLst/>
          </a:prstGeom>
        </p:spPr>
        <p:txBody>
          <a:bodyPr wrap="none">
            <a:spAutoFit/>
          </a:bodyPr>
          <a:lstStyle/>
          <a:p>
            <a:r>
              <a:rPr lang="en-US" dirty="0">
                <a:solidFill>
                  <a:schemeClr val="accent4"/>
                </a:solidFill>
              </a:rPr>
              <a:t>Check Again,</a:t>
            </a:r>
          </a:p>
          <a:p>
            <a:endParaRPr lang="en-US" dirty="0">
              <a:solidFill>
                <a:schemeClr val="accent4"/>
              </a:solidFill>
            </a:endParaRPr>
          </a:p>
          <a:p>
            <a:r>
              <a:rPr lang="en-US" dirty="0">
                <a:solidFill>
                  <a:schemeClr val="accent4"/>
                </a:solidFill>
              </a:rPr>
              <a:t>Return</a:t>
            </a:r>
            <a:endParaRPr lang="en-US" dirty="0"/>
          </a:p>
        </p:txBody>
      </p:sp>
      <p:sp>
        <p:nvSpPr>
          <p:cNvPr id="16" name="Rectangle 15">
            <a:extLst>
              <a:ext uri="{FF2B5EF4-FFF2-40B4-BE49-F238E27FC236}">
                <a16:creationId xmlns:a16="http://schemas.microsoft.com/office/drawing/2014/main" id="{C176ECA3-6C34-416B-81A7-A0371D6FA370}"/>
              </a:ext>
            </a:extLst>
          </p:cNvPr>
          <p:cNvSpPr/>
          <p:nvPr/>
        </p:nvSpPr>
        <p:spPr>
          <a:xfrm>
            <a:off x="8326724" y="4594140"/>
            <a:ext cx="995722" cy="646331"/>
          </a:xfrm>
          <a:prstGeom prst="rect">
            <a:avLst/>
          </a:prstGeom>
        </p:spPr>
        <p:txBody>
          <a:bodyPr wrap="none">
            <a:spAutoFit/>
          </a:bodyPr>
          <a:lstStyle/>
          <a:p>
            <a:r>
              <a:rPr lang="en-US" dirty="0">
                <a:solidFill>
                  <a:schemeClr val="tx1">
                    <a:lumMod val="50000"/>
                    <a:lumOff val="50000"/>
                  </a:schemeClr>
                </a:solidFill>
              </a:rPr>
              <a:t>Wait for </a:t>
            </a:r>
          </a:p>
          <a:p>
            <a:r>
              <a:rPr lang="en-US" dirty="0">
                <a:solidFill>
                  <a:schemeClr val="tx1">
                    <a:lumMod val="50000"/>
                    <a:lumOff val="50000"/>
                  </a:schemeClr>
                </a:solidFill>
              </a:rPr>
              <a:t>majority</a:t>
            </a:r>
          </a:p>
        </p:txBody>
      </p:sp>
      <p:sp>
        <p:nvSpPr>
          <p:cNvPr id="17" name="Rectangle 16">
            <a:extLst>
              <a:ext uri="{FF2B5EF4-FFF2-40B4-BE49-F238E27FC236}">
                <a16:creationId xmlns:a16="http://schemas.microsoft.com/office/drawing/2014/main" id="{0C757E28-0383-48A9-A962-864661715847}"/>
              </a:ext>
            </a:extLst>
          </p:cNvPr>
          <p:cNvSpPr/>
          <p:nvPr/>
        </p:nvSpPr>
        <p:spPr>
          <a:xfrm>
            <a:off x="8326724" y="5479768"/>
            <a:ext cx="979755" cy="369332"/>
          </a:xfrm>
          <a:prstGeom prst="rect">
            <a:avLst/>
          </a:prstGeom>
        </p:spPr>
        <p:txBody>
          <a:bodyPr wrap="none">
            <a:spAutoFit/>
          </a:bodyPr>
          <a:lstStyle/>
          <a:p>
            <a:r>
              <a:rPr lang="en-US" dirty="0"/>
              <a:t>Decision</a:t>
            </a:r>
          </a:p>
        </p:txBody>
      </p:sp>
      <p:sp>
        <p:nvSpPr>
          <p:cNvPr id="18" name="Slide Number Placeholder 17">
            <a:extLst>
              <a:ext uri="{FF2B5EF4-FFF2-40B4-BE49-F238E27FC236}">
                <a16:creationId xmlns:a16="http://schemas.microsoft.com/office/drawing/2014/main" id="{BD73BBF7-E1E8-4A68-A1FE-288A5CFC3EF7}"/>
              </a:ext>
            </a:extLst>
          </p:cNvPr>
          <p:cNvSpPr>
            <a:spLocks noGrp="1"/>
          </p:cNvSpPr>
          <p:nvPr>
            <p:ph type="sldNum" sz="quarter" idx="12"/>
          </p:nvPr>
        </p:nvSpPr>
        <p:spPr/>
        <p:txBody>
          <a:bodyPr/>
          <a:lstStyle/>
          <a:p>
            <a:fld id="{E839097F-65DE-4F05-AAE3-D04AA2675967}" type="slidenum">
              <a:rPr lang="en-US" smtClean="0"/>
              <a:t>33</a:t>
            </a:fld>
            <a:endParaRPr lang="en-US"/>
          </a:p>
        </p:txBody>
      </p:sp>
    </p:spTree>
    <p:extLst>
      <p:ext uri="{BB962C8B-B14F-4D97-AF65-F5344CB8AC3E}">
        <p14:creationId xmlns:p14="http://schemas.microsoft.com/office/powerpoint/2010/main" val="4095424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6019800" y="1173130"/>
            <a:ext cx="0" cy="4800600"/>
          </a:xfrm>
          <a:prstGeom prst="line">
            <a:avLst/>
          </a:prstGeom>
          <a:ln w="19050" cap="rnd">
            <a:solidFill>
              <a:schemeClr val="accent4"/>
            </a:solidFill>
            <a:prstDash val="sysDot"/>
          </a:ln>
          <a:effectLst/>
        </p:spPr>
        <p:style>
          <a:lnRef idx="2">
            <a:schemeClr val="dk1"/>
          </a:lnRef>
          <a:fillRef idx="0">
            <a:schemeClr val="dk1"/>
          </a:fillRef>
          <a:effectRef idx="1">
            <a:schemeClr val="dk1"/>
          </a:effectRef>
          <a:fontRef idx="minor">
            <a:schemeClr val="tx1"/>
          </a:fontRef>
        </p:style>
      </p:cxnSp>
      <p:sp>
        <p:nvSpPr>
          <p:cNvPr id="6" name="Title 5"/>
          <p:cNvSpPr>
            <a:spLocks noGrp="1"/>
          </p:cNvSpPr>
          <p:nvPr>
            <p:ph type="title"/>
          </p:nvPr>
        </p:nvSpPr>
        <p:spPr/>
        <p:txBody>
          <a:bodyPr/>
          <a:lstStyle/>
          <a:p>
            <a:r>
              <a:rPr lang="en-US" dirty="0"/>
              <a:t>Single Decree </a:t>
            </a:r>
            <a:r>
              <a:rPr lang="en-US" dirty="0" err="1"/>
              <a:t>Paxos</a:t>
            </a:r>
            <a:r>
              <a:rPr lang="en-US" dirty="0"/>
              <a:t>: Protocol</a:t>
            </a:r>
          </a:p>
        </p:txBody>
      </p:sp>
      <p:sp>
        <p:nvSpPr>
          <p:cNvPr id="9" name="Content Placeholder 8"/>
          <p:cNvSpPr>
            <a:spLocks noGrp="1"/>
          </p:cNvSpPr>
          <p:nvPr>
            <p:ph sz="half" idx="2"/>
          </p:nvPr>
        </p:nvSpPr>
        <p:spPr>
          <a:xfrm>
            <a:off x="6324600" y="1096930"/>
            <a:ext cx="5480538" cy="5486400"/>
          </a:xfrm>
        </p:spPr>
        <p:txBody>
          <a:bodyPr>
            <a:normAutofit/>
          </a:bodyPr>
          <a:lstStyle/>
          <a:p>
            <a:pPr marL="0" indent="0" algn="ctr">
              <a:spcAft>
                <a:spcPts val="1200"/>
              </a:spcAft>
              <a:buNone/>
            </a:pPr>
            <a:r>
              <a:rPr lang="en-US" sz="2400" dirty="0">
                <a:solidFill>
                  <a:schemeClr val="tx2"/>
                </a:solidFill>
              </a:rPr>
              <a:t>Acceptors</a:t>
            </a:r>
          </a:p>
          <a:p>
            <a:pPr>
              <a:spcBef>
                <a:spcPts val="3600"/>
              </a:spcBef>
              <a:buFont typeface="+mj-lt"/>
              <a:buAutoNum type="arabicParenR" startAt="3"/>
            </a:pPr>
            <a:r>
              <a:rPr lang="en-US" sz="2000" dirty="0"/>
              <a:t>Respond to </a:t>
            </a:r>
            <a:r>
              <a:rPr lang="en-US" sz="2000" dirty="0">
                <a:solidFill>
                  <a:schemeClr val="tx2"/>
                </a:solidFill>
              </a:rPr>
              <a:t>Prepare(n)</a:t>
            </a:r>
            <a:r>
              <a:rPr lang="en-US" sz="2000" dirty="0"/>
              <a:t>:</a:t>
            </a:r>
          </a:p>
          <a:p>
            <a:pPr marL="404813" lvl="1" indent="-173038"/>
            <a:r>
              <a:rPr lang="en-US" sz="1600" dirty="0"/>
              <a:t>If n &gt; </a:t>
            </a:r>
            <a:r>
              <a:rPr lang="en-US" sz="1600" dirty="0" err="1"/>
              <a:t>minProposal</a:t>
            </a:r>
            <a:r>
              <a:rPr lang="en-US" sz="1600" dirty="0"/>
              <a:t> then </a:t>
            </a:r>
            <a:r>
              <a:rPr lang="en-US" sz="1600" dirty="0" err="1"/>
              <a:t>minProposal</a:t>
            </a:r>
            <a:r>
              <a:rPr lang="en-US" sz="1600" dirty="0"/>
              <a:t> = n</a:t>
            </a:r>
          </a:p>
          <a:p>
            <a:pPr marL="231775" lvl="1" indent="0">
              <a:buNone/>
            </a:pPr>
            <a:r>
              <a:rPr lang="en-US" sz="1600" dirty="0">
                <a:solidFill>
                  <a:schemeClr val="tx2"/>
                </a:solidFill>
              </a:rPr>
              <a:t>    Prepare-OK(</a:t>
            </a:r>
            <a:r>
              <a:rPr lang="en-US" sz="1600" dirty="0" err="1">
                <a:solidFill>
                  <a:schemeClr val="tx2"/>
                </a:solidFill>
              </a:rPr>
              <a:t>acceptedProposal</a:t>
            </a:r>
            <a:r>
              <a:rPr lang="en-US" sz="1600" dirty="0">
                <a:solidFill>
                  <a:schemeClr val="tx2"/>
                </a:solidFill>
              </a:rPr>
              <a:t>, </a:t>
            </a:r>
            <a:r>
              <a:rPr lang="en-US" sz="1600" dirty="0" err="1">
                <a:solidFill>
                  <a:schemeClr val="tx2"/>
                </a:solidFill>
              </a:rPr>
              <a:t>acceptedValue</a:t>
            </a:r>
            <a:r>
              <a:rPr lang="en-US" sz="1600" dirty="0">
                <a:solidFill>
                  <a:schemeClr val="tx2"/>
                </a:solidFill>
              </a:rPr>
              <a:t>)</a:t>
            </a:r>
          </a:p>
          <a:p>
            <a:pPr marL="231775" lvl="1" indent="0">
              <a:buNone/>
            </a:pPr>
            <a:r>
              <a:rPr lang="en-US" sz="1600" dirty="0">
                <a:solidFill>
                  <a:schemeClr val="tx2"/>
                </a:solidFill>
              </a:rPr>
              <a:t>  </a:t>
            </a:r>
            <a:r>
              <a:rPr lang="en-US" sz="1600" dirty="0"/>
              <a:t>else</a:t>
            </a:r>
          </a:p>
          <a:p>
            <a:pPr marL="231775" lvl="1" indent="0">
              <a:buNone/>
            </a:pPr>
            <a:r>
              <a:rPr lang="en-US" sz="1600" dirty="0">
                <a:solidFill>
                  <a:schemeClr val="tx2"/>
                </a:solidFill>
              </a:rPr>
              <a:t>    Prepare-REJECT()</a:t>
            </a:r>
          </a:p>
          <a:p>
            <a:pPr marL="231775" lvl="1" indent="0">
              <a:buNone/>
            </a:pPr>
            <a:endParaRPr lang="en-US" sz="1400" dirty="0">
              <a:solidFill>
                <a:schemeClr val="tx2"/>
              </a:solidFill>
            </a:endParaRPr>
          </a:p>
          <a:p>
            <a:pPr marL="174625">
              <a:spcBef>
                <a:spcPts val="1800"/>
              </a:spcBef>
              <a:buFont typeface="+mj-lt"/>
              <a:buAutoNum type="arabicParenR" startAt="6"/>
            </a:pPr>
            <a:r>
              <a:rPr lang="en-US" sz="2000" dirty="0"/>
              <a:t>Respond to </a:t>
            </a:r>
            <a:r>
              <a:rPr lang="en-US" sz="2000" dirty="0">
                <a:solidFill>
                  <a:schemeClr val="tx2"/>
                </a:solidFill>
              </a:rPr>
              <a:t>Accept(n, value)</a:t>
            </a:r>
            <a:r>
              <a:rPr lang="en-US" sz="2000" dirty="0"/>
              <a:t>:</a:t>
            </a:r>
          </a:p>
          <a:p>
            <a:pPr marL="404813" lvl="1" indent="-173038">
              <a:tabLst>
                <a:tab pos="682625" algn="l"/>
              </a:tabLst>
            </a:pPr>
            <a:r>
              <a:rPr lang="en-US" sz="1600" dirty="0"/>
              <a:t>If n ≥ </a:t>
            </a:r>
            <a:r>
              <a:rPr lang="en-US" sz="1600" dirty="0" err="1"/>
              <a:t>minProposal</a:t>
            </a:r>
            <a:br>
              <a:rPr lang="en-US" sz="1600" dirty="0"/>
            </a:br>
            <a:r>
              <a:rPr lang="en-US" sz="1600" dirty="0"/>
              <a:t>	</a:t>
            </a:r>
            <a:r>
              <a:rPr lang="en-US" sz="1600" dirty="0" err="1"/>
              <a:t>acceptedProposal</a:t>
            </a:r>
            <a:r>
              <a:rPr lang="en-US" sz="1600" dirty="0"/>
              <a:t> = </a:t>
            </a:r>
            <a:r>
              <a:rPr lang="en-US" sz="1600" dirty="0" err="1"/>
              <a:t>minProposal</a:t>
            </a:r>
            <a:r>
              <a:rPr lang="en-US" sz="1600" dirty="0"/>
              <a:t> = n</a:t>
            </a:r>
            <a:br>
              <a:rPr lang="en-US" sz="1600" dirty="0"/>
            </a:br>
            <a:r>
              <a:rPr lang="en-US" sz="1600" dirty="0"/>
              <a:t>	</a:t>
            </a:r>
            <a:r>
              <a:rPr lang="en-US" sz="1600" dirty="0" err="1"/>
              <a:t>acceptedValue</a:t>
            </a:r>
            <a:r>
              <a:rPr lang="en-US" sz="1600" dirty="0"/>
              <a:t> = value</a:t>
            </a:r>
          </a:p>
          <a:p>
            <a:pPr marL="231775" lvl="1" indent="0">
              <a:buNone/>
            </a:pPr>
            <a:r>
              <a:rPr lang="en-US" sz="1600" dirty="0">
                <a:solidFill>
                  <a:schemeClr val="tx2"/>
                </a:solidFill>
              </a:rPr>
              <a:t>          Accept-OK()</a:t>
            </a:r>
          </a:p>
          <a:p>
            <a:pPr marL="231775" lvl="1" indent="0">
              <a:buNone/>
            </a:pPr>
            <a:r>
              <a:rPr lang="en-US" sz="1600" dirty="0">
                <a:solidFill>
                  <a:schemeClr val="tx2"/>
                </a:solidFill>
              </a:rPr>
              <a:t>   </a:t>
            </a:r>
            <a:r>
              <a:rPr lang="en-US" sz="1600" dirty="0"/>
              <a:t>else</a:t>
            </a:r>
          </a:p>
          <a:p>
            <a:pPr marL="231775" lvl="1" indent="0">
              <a:buNone/>
            </a:pPr>
            <a:r>
              <a:rPr lang="en-US" sz="1600" dirty="0">
                <a:solidFill>
                  <a:schemeClr val="tx2"/>
                </a:solidFill>
              </a:rPr>
              <a:t>          Accept-REJECT()</a:t>
            </a:r>
          </a:p>
        </p:txBody>
      </p:sp>
      <p:sp>
        <p:nvSpPr>
          <p:cNvPr id="8" name="Right Arrow 7"/>
          <p:cNvSpPr/>
          <p:nvPr/>
        </p:nvSpPr>
        <p:spPr>
          <a:xfrm>
            <a:off x="5791200" y="1993602"/>
            <a:ext cx="533400" cy="381000"/>
          </a:xfrm>
          <a:prstGeom prst="rightArrow">
            <a:avLst>
              <a:gd name="adj1" fmla="val 50000"/>
              <a:gd name="adj2" fmla="val 70210"/>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12" name="Right Arrow 11"/>
          <p:cNvSpPr/>
          <p:nvPr/>
        </p:nvSpPr>
        <p:spPr>
          <a:xfrm flipH="1">
            <a:off x="5759301" y="2690035"/>
            <a:ext cx="533400" cy="381000"/>
          </a:xfrm>
          <a:prstGeom prst="rightArrow">
            <a:avLst>
              <a:gd name="adj1" fmla="val 50000"/>
              <a:gd name="adj2" fmla="val 70210"/>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13" name="Right Arrow 12"/>
          <p:cNvSpPr/>
          <p:nvPr/>
        </p:nvSpPr>
        <p:spPr>
          <a:xfrm>
            <a:off x="5791200" y="3719624"/>
            <a:ext cx="533400" cy="381000"/>
          </a:xfrm>
          <a:prstGeom prst="rightArrow">
            <a:avLst>
              <a:gd name="adj1" fmla="val 50000"/>
              <a:gd name="adj2" fmla="val 70210"/>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15" name="Right Arrow 14"/>
          <p:cNvSpPr/>
          <p:nvPr/>
        </p:nvSpPr>
        <p:spPr>
          <a:xfrm flipH="1">
            <a:off x="5791200" y="5135530"/>
            <a:ext cx="533400" cy="381000"/>
          </a:xfrm>
          <a:prstGeom prst="rightArrow">
            <a:avLst>
              <a:gd name="adj1" fmla="val 50000"/>
              <a:gd name="adj2" fmla="val 70210"/>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16" name="TextBox 15"/>
          <p:cNvSpPr txBox="1"/>
          <p:nvPr/>
        </p:nvSpPr>
        <p:spPr>
          <a:xfrm>
            <a:off x="351692" y="6221652"/>
            <a:ext cx="11684364" cy="430887"/>
          </a:xfrm>
          <a:prstGeom prst="rect">
            <a:avLst/>
          </a:prstGeom>
          <a:solidFill>
            <a:schemeClr val="bg1"/>
          </a:solidFill>
        </p:spPr>
        <p:txBody>
          <a:bodyPr wrap="square" rtlCol="0">
            <a:spAutoFit/>
          </a:bodyPr>
          <a:lstStyle/>
          <a:p>
            <a:pPr algn="l"/>
            <a:r>
              <a:rPr lang="en-US" sz="2200" b="1" dirty="0">
                <a:solidFill>
                  <a:schemeClr val="tx2"/>
                </a:solidFill>
              </a:rPr>
              <a:t>Acceptors must record </a:t>
            </a:r>
            <a:r>
              <a:rPr lang="en-US" sz="2200" b="1" dirty="0" err="1">
                <a:solidFill>
                  <a:schemeClr val="tx2"/>
                </a:solidFill>
              </a:rPr>
              <a:t>minProposal</a:t>
            </a:r>
            <a:r>
              <a:rPr lang="en-US" sz="2200" b="1" dirty="0">
                <a:solidFill>
                  <a:schemeClr val="tx2"/>
                </a:solidFill>
              </a:rPr>
              <a:t>, </a:t>
            </a:r>
            <a:r>
              <a:rPr lang="en-US" sz="2200" b="1" dirty="0" err="1">
                <a:solidFill>
                  <a:schemeClr val="tx2"/>
                </a:solidFill>
              </a:rPr>
              <a:t>acceptedProposal</a:t>
            </a:r>
            <a:r>
              <a:rPr lang="en-US" sz="2200" b="1" dirty="0">
                <a:solidFill>
                  <a:schemeClr val="tx2"/>
                </a:solidFill>
              </a:rPr>
              <a:t>, and </a:t>
            </a:r>
            <a:r>
              <a:rPr lang="en-US" sz="2200" b="1" dirty="0" err="1">
                <a:solidFill>
                  <a:schemeClr val="tx2"/>
                </a:solidFill>
              </a:rPr>
              <a:t>acceptedValue</a:t>
            </a:r>
            <a:r>
              <a:rPr lang="en-US" sz="2200" b="1" dirty="0">
                <a:solidFill>
                  <a:schemeClr val="tx2"/>
                </a:solidFill>
              </a:rPr>
              <a:t> on stable storage (disk)</a:t>
            </a:r>
          </a:p>
        </p:txBody>
      </p:sp>
      <p:sp>
        <p:nvSpPr>
          <p:cNvPr id="7" name="Content Placeholder 6"/>
          <p:cNvSpPr>
            <a:spLocks noGrp="1"/>
          </p:cNvSpPr>
          <p:nvPr>
            <p:ph sz="half" idx="1"/>
          </p:nvPr>
        </p:nvSpPr>
        <p:spPr>
          <a:xfrm>
            <a:off x="659219" y="1096930"/>
            <a:ext cx="5208181" cy="5181600"/>
          </a:xfrm>
        </p:spPr>
        <p:txBody>
          <a:bodyPr>
            <a:normAutofit/>
          </a:bodyPr>
          <a:lstStyle/>
          <a:p>
            <a:pPr marL="0" indent="0" algn="ctr">
              <a:buNone/>
            </a:pPr>
            <a:r>
              <a:rPr lang="en-US" sz="2400" dirty="0">
                <a:solidFill>
                  <a:schemeClr val="tx2"/>
                </a:solidFill>
              </a:rPr>
              <a:t>Proposers</a:t>
            </a:r>
          </a:p>
          <a:p>
            <a:pPr>
              <a:spcBef>
                <a:spcPts val="600"/>
              </a:spcBef>
              <a:buFont typeface="+mj-lt"/>
              <a:buAutoNum type="arabicParenR"/>
            </a:pPr>
            <a:r>
              <a:rPr lang="en-US" sz="2000" dirty="0"/>
              <a:t>Choose new proposal number n, value v</a:t>
            </a:r>
          </a:p>
          <a:p>
            <a:pPr>
              <a:buFont typeface="+mj-lt"/>
              <a:buAutoNum type="arabicParenR"/>
            </a:pPr>
            <a:r>
              <a:rPr lang="en-US" sz="2000" dirty="0"/>
              <a:t>Broadcast </a:t>
            </a:r>
            <a:r>
              <a:rPr lang="en-US" sz="2000" dirty="0">
                <a:solidFill>
                  <a:schemeClr val="tx2"/>
                </a:solidFill>
              </a:rPr>
              <a:t>Prepare(n)</a:t>
            </a:r>
            <a:r>
              <a:rPr lang="en-US" sz="2000" dirty="0"/>
              <a:t> to all servers</a:t>
            </a:r>
          </a:p>
          <a:p>
            <a:pPr marL="0" indent="0">
              <a:buNone/>
            </a:pPr>
            <a:endParaRPr lang="en-US" sz="900" dirty="0"/>
          </a:p>
          <a:p>
            <a:pPr marL="0" indent="0">
              <a:buNone/>
            </a:pPr>
            <a:endParaRPr lang="en-US" sz="900" dirty="0"/>
          </a:p>
          <a:p>
            <a:pPr>
              <a:spcBef>
                <a:spcPts val="0"/>
              </a:spcBef>
              <a:buFont typeface="+mj-lt"/>
              <a:buAutoNum type="arabicParenR" startAt="4"/>
            </a:pPr>
            <a:r>
              <a:rPr lang="en-US" sz="2000" dirty="0"/>
              <a:t>When responses received from majority:</a:t>
            </a:r>
          </a:p>
          <a:p>
            <a:pPr marL="404813" lvl="1" indent="-173038"/>
            <a:r>
              <a:rPr lang="en-US" sz="1600" dirty="0"/>
              <a:t>If any </a:t>
            </a:r>
            <a:r>
              <a:rPr lang="en-US" sz="1600" dirty="0" err="1"/>
              <a:t>acceptedValues</a:t>
            </a:r>
            <a:r>
              <a:rPr lang="en-US" sz="1600" dirty="0"/>
              <a:t> returned</a:t>
            </a:r>
          </a:p>
          <a:p>
            <a:pPr marL="231775" lvl="1" indent="0">
              <a:buNone/>
            </a:pPr>
            <a:r>
              <a:rPr lang="en-US" sz="1600" dirty="0"/>
              <a:t>     v = </a:t>
            </a:r>
            <a:r>
              <a:rPr lang="en-US" sz="1600" dirty="0" err="1"/>
              <a:t>acceptedValue</a:t>
            </a:r>
            <a:r>
              <a:rPr lang="en-US" sz="1600" dirty="0"/>
              <a:t> of highest </a:t>
            </a:r>
            <a:r>
              <a:rPr lang="en-US" sz="1600" dirty="0" err="1"/>
              <a:t>acceptedProposal</a:t>
            </a:r>
            <a:endParaRPr lang="en-US" sz="1600" dirty="0"/>
          </a:p>
          <a:p>
            <a:pPr>
              <a:spcBef>
                <a:spcPts val="600"/>
              </a:spcBef>
              <a:buFont typeface="+mj-lt"/>
              <a:buAutoNum type="arabicParenR" startAt="5"/>
            </a:pPr>
            <a:r>
              <a:rPr lang="en-US" sz="2000" dirty="0"/>
              <a:t>Broadcast </a:t>
            </a:r>
            <a:r>
              <a:rPr lang="en-US" sz="2000" dirty="0">
                <a:solidFill>
                  <a:schemeClr val="tx2"/>
                </a:solidFill>
              </a:rPr>
              <a:t>Accept(n, value) </a:t>
            </a:r>
            <a:r>
              <a:rPr lang="en-US" sz="2000" dirty="0"/>
              <a:t>to all servers</a:t>
            </a:r>
          </a:p>
          <a:p>
            <a:pPr>
              <a:spcBef>
                <a:spcPts val="600"/>
              </a:spcBef>
              <a:buFont typeface="+mj-lt"/>
              <a:buAutoNum type="arabicParenR" startAt="5"/>
            </a:pPr>
            <a:endParaRPr lang="en-US" sz="2000" dirty="0"/>
          </a:p>
          <a:p>
            <a:pPr>
              <a:spcBef>
                <a:spcPts val="600"/>
              </a:spcBef>
              <a:buFont typeface="+mj-lt"/>
              <a:buAutoNum type="arabicParenR" startAt="5"/>
            </a:pPr>
            <a:endParaRPr lang="en-US" sz="2000" dirty="0"/>
          </a:p>
          <a:p>
            <a:pPr>
              <a:spcBef>
                <a:spcPts val="2400"/>
              </a:spcBef>
              <a:buFont typeface="+mj-lt"/>
              <a:buAutoNum type="arabicParenR" startAt="5"/>
            </a:pPr>
            <a:r>
              <a:rPr lang="en-US" sz="2000" dirty="0"/>
              <a:t>When Accept-OK from majority</a:t>
            </a:r>
          </a:p>
          <a:p>
            <a:pPr marL="231775" lvl="1" indent="0">
              <a:buNone/>
            </a:pPr>
            <a:r>
              <a:rPr lang="en-US" sz="1600" b="1" dirty="0">
                <a:solidFill>
                  <a:schemeClr val="accent4"/>
                </a:solidFill>
              </a:rPr>
              <a:t>    Value is chosen (Commit)</a:t>
            </a:r>
          </a:p>
          <a:p>
            <a:pPr marL="231775" lvl="1" indent="0">
              <a:buNone/>
            </a:pPr>
            <a:r>
              <a:rPr lang="en-US" sz="1600" dirty="0"/>
              <a:t>Else</a:t>
            </a:r>
          </a:p>
          <a:p>
            <a:pPr marL="231775" lvl="1" indent="0">
              <a:buNone/>
            </a:pPr>
            <a:r>
              <a:rPr lang="en-US" sz="1600" dirty="0"/>
              <a:t>    Restart: </a:t>
            </a:r>
            <a:r>
              <a:rPr lang="en-US" sz="1600" dirty="0" err="1"/>
              <a:t>goto</a:t>
            </a:r>
            <a:r>
              <a:rPr lang="en-US" sz="1600" dirty="0"/>
              <a:t> 1, with larger number n</a:t>
            </a:r>
          </a:p>
          <a:p>
            <a:pPr marL="741363" lvl="1" indent="-341313">
              <a:spcBef>
                <a:spcPts val="2400"/>
              </a:spcBef>
              <a:buFont typeface="+mj-lt"/>
              <a:buAutoNum type="arabicParenR" startAt="7"/>
            </a:pPr>
            <a:endParaRPr lang="en-US" sz="1400" dirty="0">
              <a:solidFill>
                <a:schemeClr val="accent4"/>
              </a:solidFill>
            </a:endParaRPr>
          </a:p>
        </p:txBody>
      </p:sp>
      <p:sp>
        <p:nvSpPr>
          <p:cNvPr id="2" name="Slide Number Placeholder 1">
            <a:extLst>
              <a:ext uri="{FF2B5EF4-FFF2-40B4-BE49-F238E27FC236}">
                <a16:creationId xmlns:a16="http://schemas.microsoft.com/office/drawing/2014/main" id="{C3F65CA0-5DAC-4F86-8847-06696637EB10}"/>
              </a:ext>
            </a:extLst>
          </p:cNvPr>
          <p:cNvSpPr>
            <a:spLocks noGrp="1"/>
          </p:cNvSpPr>
          <p:nvPr>
            <p:ph type="sldNum" sz="quarter" idx="12"/>
          </p:nvPr>
        </p:nvSpPr>
        <p:spPr/>
        <p:txBody>
          <a:bodyPr/>
          <a:lstStyle/>
          <a:p>
            <a:pPr>
              <a:defRPr/>
            </a:pPr>
            <a:fld id="{1899BA92-C802-4B8A-8948-3509D20BC01C}" type="slidenum">
              <a:rPr lang="en-US" altLang="en-US" smtClean="0"/>
              <a:pPr>
                <a:defRPr/>
              </a:pPr>
              <a:t>34</a:t>
            </a:fld>
            <a:endParaRPr lang="en-US" altLang="en-US"/>
          </a:p>
        </p:txBody>
      </p:sp>
    </p:spTree>
    <p:extLst>
      <p:ext uri="{BB962C8B-B14F-4D97-AF65-F5344CB8AC3E}">
        <p14:creationId xmlns:p14="http://schemas.microsoft.com/office/powerpoint/2010/main" val="547806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43B5A-6229-41FA-9BC1-4FF0B83EC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2069" y="80015"/>
            <a:ext cx="5075600" cy="6768346"/>
          </a:xfrm>
          <a:prstGeom prst="rect">
            <a:avLst/>
          </a:prstGeom>
        </p:spPr>
      </p:pic>
      <p:sp>
        <p:nvSpPr>
          <p:cNvPr id="278" name="Shape 278"/>
          <p:cNvSpPr>
            <a:spLocks noGrp="1"/>
          </p:cNvSpPr>
          <p:nvPr>
            <p:ph type="title"/>
          </p:nvPr>
        </p:nvSpPr>
        <p:spPr>
          <a:xfrm>
            <a:off x="351692" y="95496"/>
            <a:ext cx="11453446" cy="1657103"/>
          </a:xfrm>
        </p:spPr>
        <p:txBody>
          <a:bodyPr>
            <a:noAutofit/>
          </a:bodyPr>
          <a:lstStyle/>
          <a:p>
            <a:r>
              <a:rPr lang="en-US" dirty="0" err="1"/>
              <a:t>Paxos</a:t>
            </a:r>
            <a:br>
              <a:rPr lang="en-US" dirty="0"/>
            </a:br>
            <a:r>
              <a:rPr lang="en-US" dirty="0"/>
              <a:t>Examples</a:t>
            </a:r>
          </a:p>
        </p:txBody>
      </p:sp>
      <p:sp>
        <p:nvSpPr>
          <p:cNvPr id="280" name="Shape 280"/>
          <p:cNvSpPr>
            <a:spLocks noGrp="1"/>
          </p:cNvSpPr>
          <p:nvPr>
            <p:ph type="sldNum" sz="quarter" idx="12"/>
          </p:nvPr>
        </p:nvSpPr>
        <p:spPr/>
        <p:txBody>
          <a:bodyPr/>
          <a:lstStyle/>
          <a:p>
            <a:fld id="{86CB4B4D-7CA3-9044-876B-883B54F8677D}" type="slidenum">
              <a:rPr lang="en-US" smtClean="0"/>
              <a:pPr/>
              <a:t>35</a:t>
            </a:fld>
            <a:endParaRPr lang="en-US"/>
          </a:p>
        </p:txBody>
      </p:sp>
      <p:pic>
        <p:nvPicPr>
          <p:cNvPr id="5" name="Content Placeholder 4">
            <a:extLst>
              <a:ext uri="{FF2B5EF4-FFF2-40B4-BE49-F238E27FC236}">
                <a16:creationId xmlns:a16="http://schemas.microsoft.com/office/drawing/2014/main" id="{B2813E57-FDC3-4880-B1BD-723D8FE6441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942939" y="124841"/>
            <a:ext cx="2552699" cy="6678695"/>
          </a:xfrm>
        </p:spPr>
      </p:pic>
      <p:sp>
        <p:nvSpPr>
          <p:cNvPr id="2" name="TextBox 1">
            <a:extLst>
              <a:ext uri="{FF2B5EF4-FFF2-40B4-BE49-F238E27FC236}">
                <a16:creationId xmlns:a16="http://schemas.microsoft.com/office/drawing/2014/main" id="{67095961-292C-4B10-8A23-03A69A16E870}"/>
              </a:ext>
            </a:extLst>
          </p:cNvPr>
          <p:cNvSpPr txBox="1"/>
          <p:nvPr/>
        </p:nvSpPr>
        <p:spPr>
          <a:xfrm>
            <a:off x="949393" y="5420644"/>
            <a:ext cx="2124171" cy="1200329"/>
          </a:xfrm>
          <a:prstGeom prst="rect">
            <a:avLst/>
          </a:prstGeom>
          <a:noFill/>
        </p:spPr>
        <p:txBody>
          <a:bodyPr wrap="none" rtlCol="0">
            <a:spAutoFit/>
          </a:bodyPr>
          <a:lstStyle/>
          <a:p>
            <a:pPr marL="342900" indent="-342900">
              <a:buAutoNum type="alphaLcParenR"/>
            </a:pPr>
            <a:r>
              <a:rPr lang="en-US" sz="2400" dirty="0"/>
              <a:t>Successful </a:t>
            </a:r>
          </a:p>
          <a:p>
            <a:r>
              <a:rPr lang="en-US" sz="2400" dirty="0"/>
              <a:t>Round with a</a:t>
            </a:r>
          </a:p>
          <a:p>
            <a:r>
              <a:rPr lang="en-US" sz="2400" dirty="0"/>
              <a:t>Single Proposer</a:t>
            </a:r>
          </a:p>
        </p:txBody>
      </p:sp>
      <p:sp>
        <p:nvSpPr>
          <p:cNvPr id="8" name="TextBox 7">
            <a:extLst>
              <a:ext uri="{FF2B5EF4-FFF2-40B4-BE49-F238E27FC236}">
                <a16:creationId xmlns:a16="http://schemas.microsoft.com/office/drawing/2014/main" id="{B2093B82-D153-4EE7-BA8D-6DD9748CCEA6}"/>
              </a:ext>
            </a:extLst>
          </p:cNvPr>
          <p:cNvSpPr txBox="1"/>
          <p:nvPr/>
        </p:nvSpPr>
        <p:spPr>
          <a:xfrm>
            <a:off x="7388812" y="5972539"/>
            <a:ext cx="1483098" cy="830997"/>
          </a:xfrm>
          <a:prstGeom prst="rect">
            <a:avLst/>
          </a:prstGeom>
          <a:noFill/>
        </p:spPr>
        <p:txBody>
          <a:bodyPr wrap="none" rtlCol="0">
            <a:spAutoFit/>
          </a:bodyPr>
          <a:lstStyle/>
          <a:p>
            <a:r>
              <a:rPr lang="en-US" sz="2400" dirty="0"/>
              <a:t>b) Dueling</a:t>
            </a:r>
          </a:p>
          <a:p>
            <a:r>
              <a:rPr lang="en-US" sz="2400" dirty="0"/>
              <a:t>Proposers</a:t>
            </a:r>
          </a:p>
        </p:txBody>
      </p:sp>
    </p:spTree>
    <p:extLst>
      <p:ext uri="{BB962C8B-B14F-4D97-AF65-F5344CB8AC3E}">
        <p14:creationId xmlns:p14="http://schemas.microsoft.com/office/powerpoint/2010/main" val="38546227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p:cNvSpPr>
          <p:nvPr>
            <p:ph type="title"/>
          </p:nvPr>
        </p:nvSpPr>
        <p:spPr/>
        <p:txBody>
          <a:bodyPr/>
          <a:lstStyle/>
          <a:p>
            <a:r>
              <a:rPr lang="en-US" dirty="0"/>
              <a:t>Some Remarks</a:t>
            </a:r>
          </a:p>
        </p:txBody>
      </p:sp>
      <p:sp>
        <p:nvSpPr>
          <p:cNvPr id="279" name="Shape 279"/>
          <p:cNvSpPr>
            <a:spLocks noGrp="1"/>
          </p:cNvSpPr>
          <p:nvPr>
            <p:ph idx="1"/>
          </p:nvPr>
        </p:nvSpPr>
        <p:spPr>
          <a:xfrm>
            <a:off x="838200" y="1277817"/>
            <a:ext cx="10515600" cy="5490551"/>
          </a:xfrm>
        </p:spPr>
        <p:txBody>
          <a:bodyPr>
            <a:normAutofit lnSpcReduction="10000"/>
          </a:bodyPr>
          <a:lstStyle/>
          <a:p>
            <a:r>
              <a:rPr lang="en-US" dirty="0"/>
              <a:t>Only proposer knows chosen value (majority accepted)</a:t>
            </a:r>
          </a:p>
          <a:p>
            <a:r>
              <a:rPr lang="en-US" dirty="0"/>
              <a:t>Only a single value is chosen </a:t>
            </a:r>
            <a:r>
              <a:rPr lang="en-US" dirty="0">
                <a:sym typeface="Wingdings" panose="05000000000000000000" pitchFamily="2" charset="2"/>
              </a:rPr>
              <a:t> </a:t>
            </a:r>
            <a:r>
              <a:rPr lang="en-US" dirty="0" err="1">
                <a:sym typeface="Wingdings" panose="05000000000000000000" pitchFamily="2" charset="2"/>
              </a:rPr>
              <a:t>MultiPaxos</a:t>
            </a:r>
            <a:endParaRPr lang="en-US" dirty="0"/>
          </a:p>
          <a:p>
            <a:pPr marL="0" indent="0">
              <a:buNone/>
            </a:pPr>
            <a:endParaRPr lang="en-US" sz="1200" dirty="0"/>
          </a:p>
          <a:p>
            <a:r>
              <a:rPr lang="en-US" dirty="0"/>
              <a:t>No guarantee that proposer’s original value v is chosen by itself</a:t>
            </a:r>
          </a:p>
          <a:p>
            <a:pPr marL="0" indent="0">
              <a:buNone/>
            </a:pPr>
            <a:endParaRPr lang="en-US" sz="1400" dirty="0"/>
          </a:p>
          <a:p>
            <a:r>
              <a:rPr lang="en-US" dirty="0"/>
              <a:t>Number n is basically a </a:t>
            </a:r>
            <a:r>
              <a:rPr lang="en-US" dirty="0" err="1"/>
              <a:t>Lamport</a:t>
            </a:r>
            <a:r>
              <a:rPr lang="en-US" dirty="0"/>
              <a:t> clock </a:t>
            </a:r>
            <a:r>
              <a:rPr lang="en-US" dirty="0">
                <a:sym typeface="Wingdings" panose="05000000000000000000" pitchFamily="2" charset="2"/>
              </a:rPr>
              <a:t> always unique n</a:t>
            </a:r>
            <a:endParaRPr lang="en-US" dirty="0"/>
          </a:p>
          <a:p>
            <a:r>
              <a:rPr lang="en-US" dirty="0"/>
              <a:t>Key invariant:</a:t>
            </a:r>
          </a:p>
          <a:p>
            <a:pPr lvl="1"/>
            <a:r>
              <a:rPr lang="en-US" dirty="0"/>
              <a:t>If a proposal with value `v' is chosen, all higher proposals must have value `v’</a:t>
            </a:r>
          </a:p>
          <a:p>
            <a:pPr marL="457200" lvl="1" indent="0">
              <a:buNone/>
            </a:pPr>
            <a:endParaRPr lang="en-US" sz="1400" dirty="0"/>
          </a:p>
          <a:p>
            <a:r>
              <a:rPr lang="en-US" dirty="0"/>
              <a:t>Dueling proposer</a:t>
            </a:r>
          </a:p>
          <a:p>
            <a:pPr lvl="1"/>
            <a:r>
              <a:rPr lang="en-US" dirty="0"/>
              <a:t>Resolved using number n in prepare</a:t>
            </a:r>
          </a:p>
          <a:p>
            <a:pPr marL="0" indent="0">
              <a:buNone/>
            </a:pPr>
            <a:endParaRPr lang="en-US" sz="1400" dirty="0"/>
          </a:p>
          <a:p>
            <a:r>
              <a:rPr lang="en-US" dirty="0"/>
              <a:t>There are challenging </a:t>
            </a:r>
            <a:r>
              <a:rPr lang="en-US" dirty="0">
                <a:solidFill>
                  <a:srgbClr val="FF0000"/>
                </a:solidFill>
              </a:rPr>
              <a:t>corner cases</a:t>
            </a:r>
          </a:p>
          <a:p>
            <a:endParaRPr lang="en-US" dirty="0"/>
          </a:p>
        </p:txBody>
      </p:sp>
      <p:sp>
        <p:nvSpPr>
          <p:cNvPr id="280" name="Shape 280"/>
          <p:cNvSpPr>
            <a:spLocks noGrp="1"/>
          </p:cNvSpPr>
          <p:nvPr>
            <p:ph type="sldNum" sz="quarter" idx="12"/>
          </p:nvPr>
        </p:nvSpPr>
        <p:spPr/>
        <p:txBody>
          <a:bodyPr/>
          <a:lstStyle/>
          <a:p>
            <a:fld id="{86CB4B4D-7CA3-9044-876B-883B54F8677D}" type="slidenum">
              <a:rPr lang="en-US" smtClean="0"/>
              <a:pPr/>
              <a:t>36</a:t>
            </a:fld>
            <a:endParaRPr lang="en-US"/>
          </a:p>
        </p:txBody>
      </p:sp>
    </p:spTree>
    <p:extLst>
      <p:ext uri="{BB962C8B-B14F-4D97-AF65-F5344CB8AC3E}">
        <p14:creationId xmlns:p14="http://schemas.microsoft.com/office/powerpoint/2010/main" val="2668311655"/>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6019800" y="1173130"/>
            <a:ext cx="0" cy="4800600"/>
          </a:xfrm>
          <a:prstGeom prst="line">
            <a:avLst/>
          </a:prstGeom>
          <a:ln w="19050" cap="rnd">
            <a:solidFill>
              <a:schemeClr val="accent4"/>
            </a:solidFill>
            <a:prstDash val="sysDot"/>
          </a:ln>
          <a:effectLst/>
        </p:spPr>
        <p:style>
          <a:lnRef idx="2">
            <a:schemeClr val="dk1"/>
          </a:lnRef>
          <a:fillRef idx="0">
            <a:schemeClr val="dk1"/>
          </a:fillRef>
          <a:effectRef idx="1">
            <a:schemeClr val="dk1"/>
          </a:effectRef>
          <a:fontRef idx="minor">
            <a:schemeClr val="tx1"/>
          </a:fontRef>
        </p:style>
      </p:cxnSp>
      <p:sp>
        <p:nvSpPr>
          <p:cNvPr id="6" name="Title 5"/>
          <p:cNvSpPr>
            <a:spLocks noGrp="1"/>
          </p:cNvSpPr>
          <p:nvPr>
            <p:ph type="title"/>
          </p:nvPr>
        </p:nvSpPr>
        <p:spPr/>
        <p:txBody>
          <a:bodyPr/>
          <a:lstStyle/>
          <a:p>
            <a:r>
              <a:rPr lang="en-US" dirty="0"/>
              <a:t>Single Decree </a:t>
            </a:r>
            <a:r>
              <a:rPr lang="en-US" dirty="0" err="1"/>
              <a:t>Paxos</a:t>
            </a:r>
            <a:r>
              <a:rPr lang="en-US" dirty="0"/>
              <a:t>: Protocol</a:t>
            </a:r>
          </a:p>
        </p:txBody>
      </p:sp>
      <p:sp>
        <p:nvSpPr>
          <p:cNvPr id="9" name="Content Placeholder 8"/>
          <p:cNvSpPr>
            <a:spLocks noGrp="1"/>
          </p:cNvSpPr>
          <p:nvPr>
            <p:ph sz="half" idx="2"/>
          </p:nvPr>
        </p:nvSpPr>
        <p:spPr>
          <a:xfrm>
            <a:off x="6324600" y="1096930"/>
            <a:ext cx="5480538" cy="5486400"/>
          </a:xfrm>
        </p:spPr>
        <p:txBody>
          <a:bodyPr>
            <a:normAutofit/>
          </a:bodyPr>
          <a:lstStyle/>
          <a:p>
            <a:pPr marL="0" indent="0" algn="ctr">
              <a:spcAft>
                <a:spcPts val="1200"/>
              </a:spcAft>
              <a:buNone/>
            </a:pPr>
            <a:r>
              <a:rPr lang="en-US" sz="2400" dirty="0">
                <a:solidFill>
                  <a:schemeClr val="tx2"/>
                </a:solidFill>
              </a:rPr>
              <a:t>Acceptors</a:t>
            </a:r>
          </a:p>
          <a:p>
            <a:pPr>
              <a:spcBef>
                <a:spcPts val="3600"/>
              </a:spcBef>
              <a:buFont typeface="+mj-lt"/>
              <a:buAutoNum type="arabicParenR" startAt="3"/>
            </a:pPr>
            <a:r>
              <a:rPr lang="en-US" sz="2000" dirty="0"/>
              <a:t>Respond to </a:t>
            </a:r>
            <a:r>
              <a:rPr lang="en-US" sz="2000" dirty="0">
                <a:solidFill>
                  <a:schemeClr val="tx2"/>
                </a:solidFill>
              </a:rPr>
              <a:t>Prepare(n)</a:t>
            </a:r>
            <a:r>
              <a:rPr lang="en-US" sz="2000" dirty="0"/>
              <a:t>:</a:t>
            </a:r>
          </a:p>
          <a:p>
            <a:pPr marL="404813" lvl="1" indent="-173038"/>
            <a:r>
              <a:rPr lang="en-US" sz="1600" dirty="0"/>
              <a:t>If </a:t>
            </a:r>
            <a:r>
              <a:rPr lang="en-US" sz="1600" dirty="0">
                <a:solidFill>
                  <a:srgbClr val="FF0000"/>
                </a:solidFill>
              </a:rPr>
              <a:t>n </a:t>
            </a:r>
            <a:r>
              <a:rPr lang="en-US" sz="2000" dirty="0">
                <a:solidFill>
                  <a:srgbClr val="FF0000"/>
                </a:solidFill>
              </a:rPr>
              <a:t>&gt;</a:t>
            </a:r>
            <a:r>
              <a:rPr lang="en-US" sz="1600" dirty="0">
                <a:solidFill>
                  <a:srgbClr val="FF0000"/>
                </a:solidFill>
              </a:rPr>
              <a:t> </a:t>
            </a:r>
            <a:r>
              <a:rPr lang="en-US" sz="1600" dirty="0" err="1">
                <a:solidFill>
                  <a:srgbClr val="FF0000"/>
                </a:solidFill>
              </a:rPr>
              <a:t>minProposal</a:t>
            </a:r>
            <a:r>
              <a:rPr lang="en-US" sz="1600" dirty="0">
                <a:solidFill>
                  <a:srgbClr val="FF0000"/>
                </a:solidFill>
              </a:rPr>
              <a:t> </a:t>
            </a:r>
            <a:r>
              <a:rPr lang="en-US" sz="1600" dirty="0"/>
              <a:t>then </a:t>
            </a:r>
            <a:r>
              <a:rPr lang="en-US" sz="1600" dirty="0" err="1"/>
              <a:t>minProposal</a:t>
            </a:r>
            <a:r>
              <a:rPr lang="en-US" sz="1600" dirty="0"/>
              <a:t> = n</a:t>
            </a:r>
          </a:p>
          <a:p>
            <a:pPr marL="231775" lvl="1" indent="0">
              <a:buNone/>
            </a:pPr>
            <a:r>
              <a:rPr lang="en-US" sz="1600" dirty="0">
                <a:solidFill>
                  <a:schemeClr val="tx2"/>
                </a:solidFill>
              </a:rPr>
              <a:t>    Prepare-OK(</a:t>
            </a:r>
            <a:r>
              <a:rPr lang="en-US" sz="1600" dirty="0" err="1">
                <a:solidFill>
                  <a:schemeClr val="tx2"/>
                </a:solidFill>
              </a:rPr>
              <a:t>acceptedProposal</a:t>
            </a:r>
            <a:r>
              <a:rPr lang="en-US" sz="1600" dirty="0">
                <a:solidFill>
                  <a:schemeClr val="tx2"/>
                </a:solidFill>
              </a:rPr>
              <a:t>, </a:t>
            </a:r>
            <a:r>
              <a:rPr lang="en-US" sz="1600" dirty="0" err="1">
                <a:solidFill>
                  <a:schemeClr val="tx2"/>
                </a:solidFill>
              </a:rPr>
              <a:t>acceptedValue</a:t>
            </a:r>
            <a:r>
              <a:rPr lang="en-US" sz="1600" dirty="0">
                <a:solidFill>
                  <a:schemeClr val="tx2"/>
                </a:solidFill>
              </a:rPr>
              <a:t>)</a:t>
            </a:r>
          </a:p>
          <a:p>
            <a:pPr marL="231775" lvl="1" indent="0">
              <a:buNone/>
            </a:pPr>
            <a:r>
              <a:rPr lang="en-US" sz="1600" dirty="0">
                <a:solidFill>
                  <a:schemeClr val="tx2"/>
                </a:solidFill>
              </a:rPr>
              <a:t>  </a:t>
            </a:r>
            <a:r>
              <a:rPr lang="en-US" sz="1600" dirty="0"/>
              <a:t>else</a:t>
            </a:r>
          </a:p>
          <a:p>
            <a:pPr marL="231775" lvl="1" indent="0">
              <a:buNone/>
            </a:pPr>
            <a:r>
              <a:rPr lang="en-US" sz="1600" dirty="0">
                <a:solidFill>
                  <a:schemeClr val="tx2"/>
                </a:solidFill>
              </a:rPr>
              <a:t>    Prepare-REJECT()</a:t>
            </a:r>
          </a:p>
          <a:p>
            <a:pPr marL="231775" lvl="1" indent="0">
              <a:buNone/>
            </a:pPr>
            <a:endParaRPr lang="en-US" sz="1400" dirty="0">
              <a:solidFill>
                <a:schemeClr val="tx2"/>
              </a:solidFill>
            </a:endParaRPr>
          </a:p>
          <a:p>
            <a:pPr marL="174625">
              <a:spcBef>
                <a:spcPts val="1800"/>
              </a:spcBef>
              <a:buFont typeface="+mj-lt"/>
              <a:buAutoNum type="arabicParenR" startAt="6"/>
            </a:pPr>
            <a:r>
              <a:rPr lang="en-US" sz="2000" dirty="0"/>
              <a:t>Respond to </a:t>
            </a:r>
            <a:r>
              <a:rPr lang="en-US" sz="2000" dirty="0">
                <a:solidFill>
                  <a:schemeClr val="tx2"/>
                </a:solidFill>
              </a:rPr>
              <a:t>Accept(n, value)</a:t>
            </a:r>
            <a:r>
              <a:rPr lang="en-US" sz="2000" dirty="0"/>
              <a:t>:</a:t>
            </a:r>
          </a:p>
          <a:p>
            <a:pPr marL="404813" lvl="1" indent="-173038">
              <a:tabLst>
                <a:tab pos="682625" algn="l"/>
              </a:tabLst>
            </a:pPr>
            <a:r>
              <a:rPr lang="en-US" sz="1600" dirty="0"/>
              <a:t>If</a:t>
            </a:r>
            <a:r>
              <a:rPr lang="en-US" sz="1600" dirty="0">
                <a:solidFill>
                  <a:srgbClr val="FF0000"/>
                </a:solidFill>
              </a:rPr>
              <a:t> n</a:t>
            </a:r>
            <a:r>
              <a:rPr lang="en-US" sz="2000" dirty="0">
                <a:solidFill>
                  <a:srgbClr val="FF0000"/>
                </a:solidFill>
              </a:rPr>
              <a:t> ≥</a:t>
            </a:r>
            <a:r>
              <a:rPr lang="en-US" sz="1600" dirty="0">
                <a:solidFill>
                  <a:srgbClr val="FF0000"/>
                </a:solidFill>
              </a:rPr>
              <a:t> </a:t>
            </a:r>
            <a:r>
              <a:rPr lang="en-US" sz="1600" dirty="0" err="1">
                <a:solidFill>
                  <a:srgbClr val="FF0000"/>
                </a:solidFill>
              </a:rPr>
              <a:t>minProposal</a:t>
            </a:r>
            <a:br>
              <a:rPr lang="en-US" sz="1600" dirty="0"/>
            </a:br>
            <a:r>
              <a:rPr lang="en-US" sz="1600" dirty="0"/>
              <a:t>	</a:t>
            </a:r>
            <a:r>
              <a:rPr lang="en-US" sz="1600" dirty="0" err="1"/>
              <a:t>acceptedProposal</a:t>
            </a:r>
            <a:r>
              <a:rPr lang="en-US" sz="1600" dirty="0"/>
              <a:t> = </a:t>
            </a:r>
            <a:r>
              <a:rPr lang="en-US" sz="1600" dirty="0" err="1"/>
              <a:t>minProposal</a:t>
            </a:r>
            <a:r>
              <a:rPr lang="en-US" sz="1600" dirty="0"/>
              <a:t> = n</a:t>
            </a:r>
            <a:br>
              <a:rPr lang="en-US" sz="1600" dirty="0"/>
            </a:br>
            <a:r>
              <a:rPr lang="en-US" sz="1600" dirty="0"/>
              <a:t>	</a:t>
            </a:r>
            <a:r>
              <a:rPr lang="en-US" sz="1600" dirty="0" err="1"/>
              <a:t>acceptedValue</a:t>
            </a:r>
            <a:r>
              <a:rPr lang="en-US" sz="1600" dirty="0"/>
              <a:t> = value</a:t>
            </a:r>
          </a:p>
          <a:p>
            <a:pPr marL="231775" lvl="1" indent="0">
              <a:buNone/>
            </a:pPr>
            <a:r>
              <a:rPr lang="en-US" sz="1600" dirty="0">
                <a:solidFill>
                  <a:schemeClr val="tx2"/>
                </a:solidFill>
              </a:rPr>
              <a:t>          Accept-OK()</a:t>
            </a:r>
          </a:p>
          <a:p>
            <a:pPr marL="231775" lvl="1" indent="0">
              <a:buNone/>
            </a:pPr>
            <a:r>
              <a:rPr lang="en-US" sz="1600" dirty="0">
                <a:solidFill>
                  <a:schemeClr val="tx2"/>
                </a:solidFill>
              </a:rPr>
              <a:t>   </a:t>
            </a:r>
            <a:r>
              <a:rPr lang="en-US" sz="1600" dirty="0"/>
              <a:t>else</a:t>
            </a:r>
          </a:p>
          <a:p>
            <a:pPr marL="231775" lvl="1" indent="0">
              <a:buNone/>
            </a:pPr>
            <a:r>
              <a:rPr lang="en-US" sz="1600" dirty="0">
                <a:solidFill>
                  <a:schemeClr val="tx2"/>
                </a:solidFill>
              </a:rPr>
              <a:t>          Accept-REJECT()</a:t>
            </a:r>
          </a:p>
        </p:txBody>
      </p:sp>
      <p:sp>
        <p:nvSpPr>
          <p:cNvPr id="8" name="Right Arrow 7"/>
          <p:cNvSpPr/>
          <p:nvPr/>
        </p:nvSpPr>
        <p:spPr>
          <a:xfrm>
            <a:off x="5791200" y="1993602"/>
            <a:ext cx="533400" cy="381000"/>
          </a:xfrm>
          <a:prstGeom prst="rightArrow">
            <a:avLst>
              <a:gd name="adj1" fmla="val 50000"/>
              <a:gd name="adj2" fmla="val 70210"/>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12" name="Right Arrow 11"/>
          <p:cNvSpPr/>
          <p:nvPr/>
        </p:nvSpPr>
        <p:spPr>
          <a:xfrm flipH="1">
            <a:off x="5759301" y="2690035"/>
            <a:ext cx="533400" cy="381000"/>
          </a:xfrm>
          <a:prstGeom prst="rightArrow">
            <a:avLst>
              <a:gd name="adj1" fmla="val 50000"/>
              <a:gd name="adj2" fmla="val 70210"/>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13" name="Right Arrow 12"/>
          <p:cNvSpPr/>
          <p:nvPr/>
        </p:nvSpPr>
        <p:spPr>
          <a:xfrm>
            <a:off x="5791200" y="3719624"/>
            <a:ext cx="533400" cy="381000"/>
          </a:xfrm>
          <a:prstGeom prst="rightArrow">
            <a:avLst>
              <a:gd name="adj1" fmla="val 50000"/>
              <a:gd name="adj2" fmla="val 70210"/>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15" name="Right Arrow 14"/>
          <p:cNvSpPr/>
          <p:nvPr/>
        </p:nvSpPr>
        <p:spPr>
          <a:xfrm flipH="1">
            <a:off x="5791200" y="5135530"/>
            <a:ext cx="533400" cy="381000"/>
          </a:xfrm>
          <a:prstGeom prst="rightArrow">
            <a:avLst>
              <a:gd name="adj1" fmla="val 50000"/>
              <a:gd name="adj2" fmla="val 70210"/>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16" name="TextBox 15"/>
          <p:cNvSpPr txBox="1"/>
          <p:nvPr/>
        </p:nvSpPr>
        <p:spPr>
          <a:xfrm>
            <a:off x="351692" y="6221652"/>
            <a:ext cx="11684364" cy="430887"/>
          </a:xfrm>
          <a:prstGeom prst="rect">
            <a:avLst/>
          </a:prstGeom>
          <a:solidFill>
            <a:schemeClr val="bg1"/>
          </a:solidFill>
        </p:spPr>
        <p:txBody>
          <a:bodyPr wrap="square" rtlCol="0">
            <a:spAutoFit/>
          </a:bodyPr>
          <a:lstStyle/>
          <a:p>
            <a:pPr algn="l"/>
            <a:r>
              <a:rPr lang="en-US" sz="2200" b="1" dirty="0">
                <a:solidFill>
                  <a:schemeClr val="tx2"/>
                </a:solidFill>
              </a:rPr>
              <a:t>Acceptors must record </a:t>
            </a:r>
            <a:r>
              <a:rPr lang="en-US" sz="2200" b="1" dirty="0" err="1">
                <a:solidFill>
                  <a:schemeClr val="tx2"/>
                </a:solidFill>
              </a:rPr>
              <a:t>minProposal</a:t>
            </a:r>
            <a:r>
              <a:rPr lang="en-US" sz="2200" b="1" dirty="0">
                <a:solidFill>
                  <a:schemeClr val="tx2"/>
                </a:solidFill>
              </a:rPr>
              <a:t>, </a:t>
            </a:r>
            <a:r>
              <a:rPr lang="en-US" sz="2200" b="1" dirty="0" err="1">
                <a:solidFill>
                  <a:schemeClr val="tx2"/>
                </a:solidFill>
              </a:rPr>
              <a:t>acceptedProposal</a:t>
            </a:r>
            <a:r>
              <a:rPr lang="en-US" sz="2200" b="1" dirty="0">
                <a:solidFill>
                  <a:schemeClr val="tx2"/>
                </a:solidFill>
              </a:rPr>
              <a:t>, and </a:t>
            </a:r>
            <a:r>
              <a:rPr lang="en-US" sz="2200" b="1" dirty="0" err="1">
                <a:solidFill>
                  <a:schemeClr val="tx2"/>
                </a:solidFill>
              </a:rPr>
              <a:t>acceptedValue</a:t>
            </a:r>
            <a:r>
              <a:rPr lang="en-US" sz="2200" b="1" dirty="0">
                <a:solidFill>
                  <a:schemeClr val="tx2"/>
                </a:solidFill>
              </a:rPr>
              <a:t> on stable storage (disk)</a:t>
            </a:r>
          </a:p>
        </p:txBody>
      </p:sp>
      <p:sp>
        <p:nvSpPr>
          <p:cNvPr id="7" name="Content Placeholder 6"/>
          <p:cNvSpPr>
            <a:spLocks noGrp="1"/>
          </p:cNvSpPr>
          <p:nvPr>
            <p:ph sz="half" idx="1"/>
          </p:nvPr>
        </p:nvSpPr>
        <p:spPr>
          <a:xfrm>
            <a:off x="659219" y="1096930"/>
            <a:ext cx="5208181" cy="5181600"/>
          </a:xfrm>
        </p:spPr>
        <p:txBody>
          <a:bodyPr>
            <a:normAutofit/>
          </a:bodyPr>
          <a:lstStyle/>
          <a:p>
            <a:pPr marL="0" indent="0" algn="ctr">
              <a:buNone/>
            </a:pPr>
            <a:r>
              <a:rPr lang="en-US" sz="2400" dirty="0">
                <a:solidFill>
                  <a:schemeClr val="tx2"/>
                </a:solidFill>
              </a:rPr>
              <a:t>Proposers</a:t>
            </a:r>
          </a:p>
          <a:p>
            <a:pPr>
              <a:spcBef>
                <a:spcPts val="600"/>
              </a:spcBef>
              <a:buFont typeface="+mj-lt"/>
              <a:buAutoNum type="arabicParenR"/>
            </a:pPr>
            <a:r>
              <a:rPr lang="en-US" sz="2000" dirty="0"/>
              <a:t>Choose new proposal number n, value v</a:t>
            </a:r>
          </a:p>
          <a:p>
            <a:pPr>
              <a:buFont typeface="+mj-lt"/>
              <a:buAutoNum type="arabicParenR"/>
            </a:pPr>
            <a:r>
              <a:rPr lang="en-US" sz="2000" dirty="0"/>
              <a:t>Broadcast </a:t>
            </a:r>
            <a:r>
              <a:rPr lang="en-US" sz="2000" dirty="0">
                <a:solidFill>
                  <a:schemeClr val="tx2"/>
                </a:solidFill>
              </a:rPr>
              <a:t>Prepare(n)</a:t>
            </a:r>
            <a:r>
              <a:rPr lang="en-US" sz="2000" dirty="0"/>
              <a:t> to all servers</a:t>
            </a:r>
          </a:p>
          <a:p>
            <a:pPr marL="0" indent="0">
              <a:buNone/>
            </a:pPr>
            <a:endParaRPr lang="en-US" sz="900" dirty="0"/>
          </a:p>
          <a:p>
            <a:pPr marL="0" indent="0">
              <a:buNone/>
            </a:pPr>
            <a:endParaRPr lang="en-US" sz="900" dirty="0"/>
          </a:p>
          <a:p>
            <a:pPr>
              <a:spcBef>
                <a:spcPts val="0"/>
              </a:spcBef>
              <a:buFont typeface="+mj-lt"/>
              <a:buAutoNum type="arabicParenR" startAt="4"/>
            </a:pPr>
            <a:r>
              <a:rPr lang="en-US" sz="2000" dirty="0"/>
              <a:t>When responses received from majority:</a:t>
            </a:r>
          </a:p>
          <a:p>
            <a:pPr marL="404813" lvl="1" indent="-173038"/>
            <a:r>
              <a:rPr lang="en-US" sz="1600" dirty="0"/>
              <a:t>If any </a:t>
            </a:r>
            <a:r>
              <a:rPr lang="en-US" sz="1600" dirty="0" err="1"/>
              <a:t>acceptedValues</a:t>
            </a:r>
            <a:r>
              <a:rPr lang="en-US" sz="1600" dirty="0"/>
              <a:t> returned</a:t>
            </a:r>
          </a:p>
          <a:p>
            <a:pPr marL="231775" lvl="1" indent="0">
              <a:buNone/>
            </a:pPr>
            <a:r>
              <a:rPr lang="en-US" sz="1600" dirty="0"/>
              <a:t>     v = </a:t>
            </a:r>
            <a:r>
              <a:rPr lang="en-US" sz="1600" dirty="0" err="1"/>
              <a:t>acceptedValue</a:t>
            </a:r>
            <a:r>
              <a:rPr lang="en-US" sz="1600" dirty="0"/>
              <a:t> of highest </a:t>
            </a:r>
            <a:r>
              <a:rPr lang="en-US" sz="1600" dirty="0" err="1"/>
              <a:t>acceptedProposal</a:t>
            </a:r>
            <a:endParaRPr lang="en-US" sz="1600" dirty="0"/>
          </a:p>
          <a:p>
            <a:pPr>
              <a:spcBef>
                <a:spcPts val="600"/>
              </a:spcBef>
              <a:buFont typeface="+mj-lt"/>
              <a:buAutoNum type="arabicParenR" startAt="5"/>
            </a:pPr>
            <a:r>
              <a:rPr lang="en-US" sz="2000" dirty="0"/>
              <a:t>Broadcast </a:t>
            </a:r>
            <a:r>
              <a:rPr lang="en-US" sz="2000" dirty="0">
                <a:solidFill>
                  <a:schemeClr val="tx2"/>
                </a:solidFill>
              </a:rPr>
              <a:t>Accept(n, value) </a:t>
            </a:r>
            <a:r>
              <a:rPr lang="en-US" sz="2000" dirty="0"/>
              <a:t>to all servers</a:t>
            </a:r>
          </a:p>
          <a:p>
            <a:pPr>
              <a:spcBef>
                <a:spcPts val="600"/>
              </a:spcBef>
              <a:buFont typeface="+mj-lt"/>
              <a:buAutoNum type="arabicParenR" startAt="5"/>
            </a:pPr>
            <a:endParaRPr lang="en-US" sz="2000" dirty="0"/>
          </a:p>
          <a:p>
            <a:pPr>
              <a:spcBef>
                <a:spcPts val="600"/>
              </a:spcBef>
              <a:buFont typeface="+mj-lt"/>
              <a:buAutoNum type="arabicParenR" startAt="5"/>
            </a:pPr>
            <a:endParaRPr lang="en-US" sz="2000" dirty="0"/>
          </a:p>
          <a:p>
            <a:pPr>
              <a:spcBef>
                <a:spcPts val="2400"/>
              </a:spcBef>
              <a:buFont typeface="+mj-lt"/>
              <a:buAutoNum type="arabicParenR" startAt="5"/>
            </a:pPr>
            <a:r>
              <a:rPr lang="en-US" sz="2000" dirty="0"/>
              <a:t>When Accept-OK from majority</a:t>
            </a:r>
          </a:p>
          <a:p>
            <a:pPr marL="231775" lvl="1" indent="0">
              <a:buNone/>
            </a:pPr>
            <a:r>
              <a:rPr lang="en-US" sz="1600" b="1" dirty="0">
                <a:solidFill>
                  <a:schemeClr val="accent4"/>
                </a:solidFill>
              </a:rPr>
              <a:t>    Value is chosen (Commit)</a:t>
            </a:r>
          </a:p>
          <a:p>
            <a:pPr marL="231775" lvl="1" indent="0">
              <a:buNone/>
            </a:pPr>
            <a:r>
              <a:rPr lang="en-US" sz="1600" dirty="0"/>
              <a:t>Else</a:t>
            </a:r>
          </a:p>
          <a:p>
            <a:pPr marL="231775" lvl="1" indent="0">
              <a:buNone/>
            </a:pPr>
            <a:r>
              <a:rPr lang="en-US" sz="1600" dirty="0"/>
              <a:t>    Restart (</a:t>
            </a:r>
            <a:r>
              <a:rPr lang="en-US" sz="1600" dirty="0" err="1"/>
              <a:t>goto</a:t>
            </a:r>
            <a:r>
              <a:rPr lang="en-US" sz="1600" dirty="0"/>
              <a:t> 1, with larger number n)</a:t>
            </a:r>
          </a:p>
          <a:p>
            <a:pPr marL="741363" lvl="1" indent="-341313">
              <a:spcBef>
                <a:spcPts val="2400"/>
              </a:spcBef>
              <a:buFont typeface="+mj-lt"/>
              <a:buAutoNum type="arabicParenR" startAt="7"/>
            </a:pPr>
            <a:endParaRPr lang="en-US" sz="1400" dirty="0">
              <a:solidFill>
                <a:schemeClr val="accent4"/>
              </a:solidFill>
            </a:endParaRPr>
          </a:p>
        </p:txBody>
      </p:sp>
      <p:sp>
        <p:nvSpPr>
          <p:cNvPr id="2" name="Slide Number Placeholder 1">
            <a:extLst>
              <a:ext uri="{FF2B5EF4-FFF2-40B4-BE49-F238E27FC236}">
                <a16:creationId xmlns:a16="http://schemas.microsoft.com/office/drawing/2014/main" id="{C3F65CA0-5DAC-4F86-8847-06696637EB10}"/>
              </a:ext>
            </a:extLst>
          </p:cNvPr>
          <p:cNvSpPr>
            <a:spLocks noGrp="1"/>
          </p:cNvSpPr>
          <p:nvPr>
            <p:ph type="sldNum" sz="quarter" idx="12"/>
          </p:nvPr>
        </p:nvSpPr>
        <p:spPr/>
        <p:txBody>
          <a:bodyPr/>
          <a:lstStyle/>
          <a:p>
            <a:pPr>
              <a:defRPr/>
            </a:pPr>
            <a:fld id="{1899BA92-C802-4B8A-8948-3509D20BC01C}" type="slidenum">
              <a:rPr lang="en-US" altLang="en-US" smtClean="0"/>
              <a:pPr>
                <a:defRPr/>
              </a:pPr>
              <a:t>37</a:t>
            </a:fld>
            <a:endParaRPr lang="en-US" altLang="en-US"/>
          </a:p>
        </p:txBody>
      </p:sp>
    </p:spTree>
    <p:extLst>
      <p:ext uri="{BB962C8B-B14F-4D97-AF65-F5344CB8AC3E}">
        <p14:creationId xmlns:p14="http://schemas.microsoft.com/office/powerpoint/2010/main" val="817935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p:cNvSpPr>
          <p:nvPr>
            <p:ph type="title"/>
          </p:nvPr>
        </p:nvSpPr>
        <p:spPr>
          <a:prstGeom prst="rect">
            <a:avLst/>
          </a:prstGeom>
        </p:spPr>
        <p:txBody>
          <a:bodyPr/>
          <a:lstStyle/>
          <a:p>
            <a:r>
              <a:rPr dirty="0"/>
              <a:t>Paxos</a:t>
            </a:r>
            <a:r>
              <a:rPr lang="en-US" dirty="0"/>
              <a:t> is widespread!</a:t>
            </a:r>
            <a:endParaRPr dirty="0"/>
          </a:p>
        </p:txBody>
      </p:sp>
      <p:sp>
        <p:nvSpPr>
          <p:cNvPr id="253" name="Shape 253"/>
          <p:cNvSpPr>
            <a:spLocks noGrp="1"/>
          </p:cNvSpPr>
          <p:nvPr>
            <p:ph type="body" idx="1"/>
          </p:nvPr>
        </p:nvSpPr>
        <p:spPr>
          <a:xfrm>
            <a:off x="800986" y="1277817"/>
            <a:ext cx="9855707" cy="6176848"/>
          </a:xfrm>
          <a:prstGeom prst="rect">
            <a:avLst/>
          </a:prstGeom>
        </p:spPr>
        <p:txBody>
          <a:bodyPr>
            <a:normAutofit/>
          </a:bodyPr>
          <a:lstStyle/>
          <a:p>
            <a:pPr marL="582665" indent="-232633"/>
            <a:r>
              <a:rPr lang="en-US" sz="4000" dirty="0"/>
              <a:t>Industry and academia </a:t>
            </a:r>
          </a:p>
          <a:p>
            <a:pPr marL="895193" lvl="1" indent="-232633"/>
            <a:r>
              <a:rPr lang="en-US" sz="3600" dirty="0"/>
              <a:t>Google: Chubby (distributed lock service) </a:t>
            </a:r>
          </a:p>
          <a:p>
            <a:pPr marL="895193" lvl="1" indent="-232633"/>
            <a:r>
              <a:rPr lang="en-US" sz="3600" dirty="0"/>
              <a:t>Yahoo: Zookeeper (distributed lock service) </a:t>
            </a:r>
          </a:p>
          <a:p>
            <a:pPr marL="895193" lvl="1" indent="-232633"/>
            <a:r>
              <a:rPr lang="en-US" sz="3600" dirty="0"/>
              <a:t>MSR: Frangipani (distributed lock service)</a:t>
            </a:r>
          </a:p>
          <a:p>
            <a:pPr marL="895193" lvl="1" indent="-232633"/>
            <a:r>
              <a:rPr lang="en-US" sz="3600" dirty="0" err="1"/>
              <a:t>OpenSource</a:t>
            </a:r>
            <a:r>
              <a:rPr lang="en-US" sz="3600" dirty="0"/>
              <a:t> implementations</a:t>
            </a:r>
          </a:p>
          <a:p>
            <a:pPr marL="1376909" lvl="2">
              <a:buFont typeface="Wingdings" charset="2"/>
              <a:buChar char="§"/>
            </a:pPr>
            <a:r>
              <a:rPr lang="en-US" sz="3200" dirty="0" err="1"/>
              <a:t>Libpaxos</a:t>
            </a:r>
            <a:r>
              <a:rPr lang="en-US" sz="3200" dirty="0"/>
              <a:t> (</a:t>
            </a:r>
            <a:r>
              <a:rPr lang="en-US" sz="3200" dirty="0" err="1"/>
              <a:t>paxos</a:t>
            </a:r>
            <a:r>
              <a:rPr lang="en-US" sz="3200" dirty="0"/>
              <a:t> based atomic broadcast) </a:t>
            </a:r>
          </a:p>
          <a:p>
            <a:pPr marL="1376909" lvl="2">
              <a:buFont typeface="Wingdings" charset="2"/>
              <a:buChar char="§"/>
            </a:pPr>
            <a:r>
              <a:rPr lang="en-US" sz="3200" dirty="0"/>
              <a:t>Zookeeper is open source, integrated w/Hadoop </a:t>
            </a:r>
            <a:endParaRPr sz="3200" dirty="0"/>
          </a:p>
        </p:txBody>
      </p:sp>
      <p:sp>
        <p:nvSpPr>
          <p:cNvPr id="254" name="Shape 254"/>
          <p:cNvSpPr/>
          <p:nvPr/>
        </p:nvSpPr>
        <p:spPr>
          <a:xfrm>
            <a:off x="1524000" y="6503819"/>
            <a:ext cx="3160610" cy="27770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lvl1pPr marL="57799" marR="57799" defTabSz="1295400">
              <a:defRPr sz="1900">
                <a:uFill>
                  <a:solidFill>
                    <a:srgbClr val="000000"/>
                  </a:solidFill>
                </a:uFill>
                <a:latin typeface="+mn-lt"/>
                <a:ea typeface="+mn-ea"/>
                <a:cs typeface="+mn-cs"/>
                <a:sym typeface="Arial"/>
              </a:defRPr>
            </a:lvl1pPr>
          </a:lstStyle>
          <a:p>
            <a:r>
              <a:rPr sz="1336" dirty="0"/>
              <a:t>Paxos slides adapted from Jinyang Li, NYU; </a:t>
            </a:r>
          </a:p>
        </p:txBody>
      </p:sp>
      <p:sp>
        <p:nvSpPr>
          <p:cNvPr id="2" name="Slide Number Placeholder 1">
            <a:extLst>
              <a:ext uri="{FF2B5EF4-FFF2-40B4-BE49-F238E27FC236}">
                <a16:creationId xmlns:a16="http://schemas.microsoft.com/office/drawing/2014/main" id="{A1398B32-E06F-46B8-8207-4DC13520FAC3}"/>
              </a:ext>
            </a:extLst>
          </p:cNvPr>
          <p:cNvSpPr>
            <a:spLocks noGrp="1"/>
          </p:cNvSpPr>
          <p:nvPr>
            <p:ph type="sldNum" sz="quarter" idx="2"/>
          </p:nvPr>
        </p:nvSpPr>
        <p:spPr/>
        <p:txBody>
          <a:bodyPr/>
          <a:lstStyle/>
          <a:p>
            <a:fld id="{86CB4B4D-7CA3-9044-876B-883B54F8677D}" type="slidenum">
              <a:rPr lang="en-US" smtClean="0"/>
              <a:t>38</a:t>
            </a:fld>
            <a:endParaRPr lang="en-US"/>
          </a:p>
        </p:txBody>
      </p:sp>
    </p:spTree>
    <p:extLst>
      <p:ext uri="{BB962C8B-B14F-4D97-AF65-F5344CB8AC3E}">
        <p14:creationId xmlns:p14="http://schemas.microsoft.com/office/powerpoint/2010/main" val="771651111"/>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Paxos</a:t>
            </a:r>
            <a:r>
              <a:rPr lang="en-US" dirty="0"/>
              <a:t> History</a:t>
            </a:r>
          </a:p>
        </p:txBody>
      </p:sp>
      <p:sp>
        <p:nvSpPr>
          <p:cNvPr id="3" name="Text Placeholder 2"/>
          <p:cNvSpPr>
            <a:spLocks noGrp="1"/>
          </p:cNvSpPr>
          <p:nvPr>
            <p:ph type="body" idx="1"/>
          </p:nvPr>
        </p:nvSpPr>
        <p:spPr>
          <a:xfrm>
            <a:off x="1222744" y="1277817"/>
            <a:ext cx="10100930" cy="5160593"/>
          </a:xfrm>
        </p:spPr>
        <p:txBody>
          <a:bodyPr>
            <a:normAutofit fontScale="92500" lnSpcReduction="20000"/>
          </a:bodyPr>
          <a:lstStyle/>
          <a:p>
            <a:pPr marL="0" indent="0">
              <a:buNone/>
            </a:pPr>
            <a:r>
              <a:rPr lang="en-US" dirty="0"/>
              <a:t>It took 25 years to come up with safe protocol</a:t>
            </a:r>
          </a:p>
          <a:p>
            <a:r>
              <a:rPr lang="en-US" dirty="0"/>
              <a:t>2PC appeared in 1979 (Gray)</a:t>
            </a:r>
          </a:p>
          <a:p>
            <a:endParaRPr lang="en-US" dirty="0"/>
          </a:p>
          <a:p>
            <a:r>
              <a:rPr lang="en-US" dirty="0"/>
              <a:t>In 1981, a basic, unsafe 3PC was proposed (</a:t>
            </a:r>
            <a:r>
              <a:rPr lang="en-US" dirty="0" err="1"/>
              <a:t>Stonebraker</a:t>
            </a:r>
            <a:r>
              <a:rPr lang="en-US" dirty="0"/>
              <a:t>)</a:t>
            </a:r>
          </a:p>
          <a:p>
            <a:pPr marL="0" indent="0">
              <a:buNone/>
            </a:pPr>
            <a:endParaRPr lang="en-US" dirty="0"/>
          </a:p>
          <a:p>
            <a:r>
              <a:rPr lang="en-US" dirty="0"/>
              <a:t>In 1998, the safe, mostly live </a:t>
            </a:r>
            <a:r>
              <a:rPr lang="en-US" dirty="0" err="1"/>
              <a:t>Paxos</a:t>
            </a:r>
            <a:r>
              <a:rPr lang="en-US" dirty="0"/>
              <a:t> appeared (</a:t>
            </a:r>
            <a:r>
              <a:rPr lang="en-US" dirty="0" err="1"/>
              <a:t>Lamport</a:t>
            </a:r>
            <a:r>
              <a:rPr lang="en-US" dirty="0"/>
              <a:t>)</a:t>
            </a:r>
          </a:p>
          <a:p>
            <a:endParaRPr lang="en-US" dirty="0"/>
          </a:p>
          <a:p>
            <a:r>
              <a:rPr lang="en-US" dirty="0"/>
              <a:t>2001 ”</a:t>
            </a:r>
            <a:r>
              <a:rPr lang="en-US" dirty="0" err="1"/>
              <a:t>Paxos</a:t>
            </a:r>
            <a:r>
              <a:rPr lang="en-US" dirty="0"/>
              <a:t> made simple”. </a:t>
            </a:r>
          </a:p>
          <a:p>
            <a:endParaRPr lang="en-US" dirty="0"/>
          </a:p>
          <a:p>
            <a:r>
              <a:rPr lang="en-US" dirty="0"/>
              <a:t>In ~2007 RAFT appears </a:t>
            </a:r>
          </a:p>
          <a:p>
            <a:endParaRPr lang="en-US" dirty="0"/>
          </a:p>
        </p:txBody>
      </p:sp>
      <p:sp>
        <p:nvSpPr>
          <p:cNvPr id="4" name="Slide Number Placeholder 3">
            <a:extLst>
              <a:ext uri="{FF2B5EF4-FFF2-40B4-BE49-F238E27FC236}">
                <a16:creationId xmlns:a16="http://schemas.microsoft.com/office/drawing/2014/main" id="{D9C9BD16-5390-4F07-BCF3-31CEF1853B57}"/>
              </a:ext>
            </a:extLst>
          </p:cNvPr>
          <p:cNvSpPr>
            <a:spLocks noGrp="1"/>
          </p:cNvSpPr>
          <p:nvPr>
            <p:ph type="sldNum" sz="quarter" idx="2"/>
          </p:nvPr>
        </p:nvSpPr>
        <p:spPr/>
        <p:txBody>
          <a:bodyPr/>
          <a:lstStyle/>
          <a:p>
            <a:fld id="{86CB4B4D-7CA3-9044-876B-883B54F8677D}" type="slidenum">
              <a:rPr lang="en-US" smtClean="0"/>
              <a:t>39</a:t>
            </a:fld>
            <a:endParaRPr lang="en-US"/>
          </a:p>
        </p:txBody>
      </p:sp>
    </p:spTree>
    <p:extLst>
      <p:ext uri="{BB962C8B-B14F-4D97-AF65-F5344CB8AC3E}">
        <p14:creationId xmlns:p14="http://schemas.microsoft.com/office/powerpoint/2010/main" val="85295168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title"/>
          </p:nvPr>
        </p:nvSpPr>
        <p:spPr>
          <a:prstGeom prst="rect">
            <a:avLst/>
          </a:prstGeom>
        </p:spPr>
        <p:txBody>
          <a:bodyPr/>
          <a:lstStyle/>
          <a:p>
            <a:r>
              <a:rPr lang="en-US" dirty="0"/>
              <a:t>Our </a:t>
            </a:r>
            <a:r>
              <a:rPr dirty="0"/>
              <a:t>Goal</a:t>
            </a:r>
            <a:r>
              <a:rPr lang="en-US" dirty="0"/>
              <a:t> Today: Stay Up During Failures</a:t>
            </a:r>
            <a:endParaRPr dirty="0"/>
          </a:p>
        </p:txBody>
      </p:sp>
      <p:sp>
        <p:nvSpPr>
          <p:cNvPr id="192" name="Shape 192"/>
          <p:cNvSpPr>
            <a:spLocks noGrp="1"/>
          </p:cNvSpPr>
          <p:nvPr>
            <p:ph type="body" idx="1"/>
          </p:nvPr>
        </p:nvSpPr>
        <p:spPr>
          <a:prstGeom prst="rect">
            <a:avLst/>
          </a:prstGeom>
        </p:spPr>
        <p:txBody>
          <a:bodyPr>
            <a:normAutofit/>
          </a:bodyPr>
          <a:lstStyle/>
          <a:p>
            <a:pPr>
              <a:defRPr sz="2800"/>
            </a:pPr>
            <a:r>
              <a:rPr sz="3200" dirty="0"/>
              <a:t>Provide a service</a:t>
            </a:r>
            <a:endParaRPr lang="en-US" sz="3200" dirty="0"/>
          </a:p>
          <a:p>
            <a:pPr>
              <a:defRPr sz="2800"/>
            </a:pPr>
            <a:r>
              <a:rPr lang="en-US" sz="3200" dirty="0"/>
              <a:t>Replicate the machines that serve clients</a:t>
            </a:r>
            <a:endParaRPr sz="3200" dirty="0"/>
          </a:p>
          <a:p>
            <a:pPr>
              <a:defRPr sz="2800"/>
            </a:pPr>
            <a:r>
              <a:rPr sz="3200" dirty="0"/>
              <a:t>Survive the failure of up to </a:t>
            </a:r>
            <a:r>
              <a:rPr sz="3200" i="1" dirty="0"/>
              <a:t>f</a:t>
            </a:r>
            <a:r>
              <a:rPr sz="3200" dirty="0"/>
              <a:t> replicas</a:t>
            </a:r>
          </a:p>
          <a:p>
            <a:pPr>
              <a:defRPr sz="2800"/>
            </a:pPr>
            <a:r>
              <a:rPr sz="3200" dirty="0"/>
              <a:t>Provide identical service to a non-replicated version</a:t>
            </a:r>
            <a:endParaRPr lang="en-US" sz="3200" dirty="0"/>
          </a:p>
          <a:p>
            <a:pPr lvl="1">
              <a:defRPr sz="2800"/>
            </a:pPr>
            <a:r>
              <a:rPr sz="2800" dirty="0"/>
              <a:t>(except more reliable, and perhaps different performance)</a:t>
            </a:r>
          </a:p>
        </p:txBody>
      </p:sp>
      <p:sp>
        <p:nvSpPr>
          <p:cNvPr id="2" name="Slide Number Placeholder 1">
            <a:extLst>
              <a:ext uri="{FF2B5EF4-FFF2-40B4-BE49-F238E27FC236}">
                <a16:creationId xmlns:a16="http://schemas.microsoft.com/office/drawing/2014/main" id="{4B9832E6-9B93-43D3-B880-8EA09BCF2025}"/>
              </a:ext>
            </a:extLst>
          </p:cNvPr>
          <p:cNvSpPr>
            <a:spLocks noGrp="1"/>
          </p:cNvSpPr>
          <p:nvPr>
            <p:ph type="sldNum" sz="quarter" idx="2"/>
          </p:nvPr>
        </p:nvSpPr>
        <p:spPr/>
        <p:txBody>
          <a:bodyPr/>
          <a:lstStyle/>
          <a:p>
            <a:fld id="{86CB4B4D-7CA3-9044-876B-883B54F8677D}" type="slidenum">
              <a:rPr lang="en-US" smtClean="0"/>
              <a:t>4</a:t>
            </a:fld>
            <a:endParaRPr lang="en-US"/>
          </a:p>
        </p:txBody>
      </p:sp>
    </p:spTree>
    <p:extLst>
      <p:ext uri="{BB962C8B-B14F-4D97-AF65-F5344CB8AC3E}">
        <p14:creationId xmlns:p14="http://schemas.microsoft.com/office/powerpoint/2010/main" val="3860498563"/>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Separate instance of Basic </a:t>
            </a:r>
            <a:r>
              <a:rPr lang="en-US" dirty="0" err="1"/>
              <a:t>Paxos</a:t>
            </a:r>
            <a:r>
              <a:rPr lang="en-US" dirty="0"/>
              <a:t> for each new decision</a:t>
            </a:r>
          </a:p>
          <a:p>
            <a:pPr lvl="1"/>
            <a:r>
              <a:rPr lang="en-US" dirty="0"/>
              <a:t>Add </a:t>
            </a:r>
            <a:r>
              <a:rPr lang="en-US" dirty="0">
                <a:solidFill>
                  <a:schemeClr val="accent4"/>
                </a:solidFill>
              </a:rPr>
              <a:t>index</a:t>
            </a:r>
            <a:r>
              <a:rPr lang="en-US" dirty="0"/>
              <a:t> argument to Prepare and Accept (selects entry in log)</a:t>
            </a:r>
          </a:p>
          <a:p>
            <a:r>
              <a:rPr lang="en-US" dirty="0"/>
              <a:t>E.g., distributed log</a:t>
            </a:r>
          </a:p>
          <a:p>
            <a:endParaRPr lang="en-US" dirty="0"/>
          </a:p>
          <a:p>
            <a:endParaRPr lang="en-US" dirty="0"/>
          </a:p>
          <a:p>
            <a:endParaRPr lang="en-US" dirty="0"/>
          </a:p>
          <a:p>
            <a:endParaRPr lang="en-US" dirty="0"/>
          </a:p>
          <a:p>
            <a:endParaRPr lang="en-US" dirty="0"/>
          </a:p>
          <a:p>
            <a:endParaRPr lang="en-US" dirty="0"/>
          </a:p>
          <a:p>
            <a:r>
              <a:rPr lang="en-US" dirty="0"/>
              <a:t>Performance optimizations:</a:t>
            </a:r>
          </a:p>
          <a:p>
            <a:pPr lvl="1"/>
            <a:r>
              <a:rPr lang="en-US" dirty="0"/>
              <a:t>Use leader to reduce proposer conflicts</a:t>
            </a:r>
          </a:p>
          <a:p>
            <a:pPr lvl="1"/>
            <a:r>
              <a:rPr lang="en-US" dirty="0"/>
              <a:t>Eliminate most Prepare requests</a:t>
            </a:r>
          </a:p>
        </p:txBody>
      </p:sp>
      <p:sp>
        <p:nvSpPr>
          <p:cNvPr id="6" name="Title 5"/>
          <p:cNvSpPr>
            <a:spLocks noGrp="1"/>
          </p:cNvSpPr>
          <p:nvPr>
            <p:ph type="title"/>
          </p:nvPr>
        </p:nvSpPr>
        <p:spPr/>
        <p:txBody>
          <a:bodyPr/>
          <a:lstStyle/>
          <a:p>
            <a:r>
              <a:rPr lang="en-US" dirty="0"/>
              <a:t>Multi-</a:t>
            </a:r>
            <a:r>
              <a:rPr lang="en-US" dirty="0" err="1"/>
              <a:t>Paxos</a:t>
            </a:r>
            <a:endParaRPr lang="en-US" dirty="0"/>
          </a:p>
        </p:txBody>
      </p:sp>
      <p:sp>
        <p:nvSpPr>
          <p:cNvPr id="48" name="Rectangle 47">
            <a:extLst>
              <a:ext uri="{FF2B5EF4-FFF2-40B4-BE49-F238E27FC236}">
                <a16:creationId xmlns:a16="http://schemas.microsoft.com/office/drawing/2014/main" id="{BA809FCF-0C01-42D6-A072-6E9A27845C1B}"/>
              </a:ext>
            </a:extLst>
          </p:cNvPr>
          <p:cNvSpPr/>
          <p:nvPr/>
        </p:nvSpPr>
        <p:spPr>
          <a:xfrm>
            <a:off x="3429000" y="3448476"/>
            <a:ext cx="4572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cmp</a:t>
            </a:r>
          </a:p>
        </p:txBody>
      </p:sp>
      <p:sp>
        <p:nvSpPr>
          <p:cNvPr id="49" name="Rectangle 48">
            <a:extLst>
              <a:ext uri="{FF2B5EF4-FFF2-40B4-BE49-F238E27FC236}">
                <a16:creationId xmlns:a16="http://schemas.microsoft.com/office/drawing/2014/main" id="{AB7F80E6-62E2-4754-A313-17FD8A51DE70}"/>
              </a:ext>
            </a:extLst>
          </p:cNvPr>
          <p:cNvSpPr/>
          <p:nvPr/>
        </p:nvSpPr>
        <p:spPr>
          <a:xfrm>
            <a:off x="2514600" y="3448476"/>
            <a:ext cx="457200" cy="457200"/>
          </a:xfrm>
          <a:prstGeom prst="rect">
            <a:avLst/>
          </a:prstGeom>
          <a:solidFill>
            <a:srgbClr val="CCD9F4"/>
          </a:solidFill>
          <a:ln w="57150">
            <a:solidFill>
              <a:schemeClr val="tx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err="1"/>
              <a:t>mov</a:t>
            </a:r>
            <a:endParaRPr lang="en-US" sz="1600" dirty="0"/>
          </a:p>
        </p:txBody>
      </p:sp>
      <p:sp>
        <p:nvSpPr>
          <p:cNvPr id="50" name="Rectangle 49">
            <a:extLst>
              <a:ext uri="{FF2B5EF4-FFF2-40B4-BE49-F238E27FC236}">
                <a16:creationId xmlns:a16="http://schemas.microsoft.com/office/drawing/2014/main" id="{9535EFB3-FB9E-45C9-A854-0B1B0B931B93}"/>
              </a:ext>
            </a:extLst>
          </p:cNvPr>
          <p:cNvSpPr/>
          <p:nvPr/>
        </p:nvSpPr>
        <p:spPr>
          <a:xfrm>
            <a:off x="2971800" y="3448476"/>
            <a:ext cx="457200" cy="457200"/>
          </a:xfrm>
          <a:prstGeom prst="rect">
            <a:avLst/>
          </a:prstGeom>
          <a:solidFill>
            <a:srgbClr val="CCD9F4"/>
          </a:solidFill>
          <a:ln w="57150">
            <a:solidFill>
              <a:schemeClr val="tx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add</a:t>
            </a:r>
          </a:p>
        </p:txBody>
      </p:sp>
      <p:sp>
        <p:nvSpPr>
          <p:cNvPr id="51" name="Rectangle 50">
            <a:extLst>
              <a:ext uri="{FF2B5EF4-FFF2-40B4-BE49-F238E27FC236}">
                <a16:creationId xmlns:a16="http://schemas.microsoft.com/office/drawing/2014/main" id="{40376195-2315-48F5-896A-BD6AD98459EE}"/>
              </a:ext>
            </a:extLst>
          </p:cNvPr>
          <p:cNvSpPr/>
          <p:nvPr/>
        </p:nvSpPr>
        <p:spPr>
          <a:xfrm>
            <a:off x="4343400" y="4667676"/>
            <a:ext cx="4572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cmp</a:t>
            </a:r>
          </a:p>
        </p:txBody>
      </p:sp>
      <p:sp>
        <p:nvSpPr>
          <p:cNvPr id="52" name="Rectangle 51">
            <a:extLst>
              <a:ext uri="{FF2B5EF4-FFF2-40B4-BE49-F238E27FC236}">
                <a16:creationId xmlns:a16="http://schemas.microsoft.com/office/drawing/2014/main" id="{55916FE3-E093-4BC2-9EFE-1C6941282844}"/>
              </a:ext>
            </a:extLst>
          </p:cNvPr>
          <p:cNvSpPr/>
          <p:nvPr/>
        </p:nvSpPr>
        <p:spPr>
          <a:xfrm>
            <a:off x="4800600" y="3448476"/>
            <a:ext cx="457200" cy="457200"/>
          </a:xfrm>
          <a:prstGeom prst="rect">
            <a:avLst/>
          </a:prstGeom>
          <a:solidFill>
            <a:srgbClr val="CCD9F4"/>
          </a:solidFill>
          <a:ln w="57150">
            <a:solidFill>
              <a:schemeClr val="tx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ret</a:t>
            </a:r>
          </a:p>
        </p:txBody>
      </p:sp>
      <p:sp>
        <p:nvSpPr>
          <p:cNvPr id="53" name="TextBox 52">
            <a:extLst>
              <a:ext uri="{FF2B5EF4-FFF2-40B4-BE49-F238E27FC236}">
                <a16:creationId xmlns:a16="http://schemas.microsoft.com/office/drawing/2014/main" id="{C7E4FF0B-3BD3-4561-A0E3-80868FBFE370}"/>
              </a:ext>
            </a:extLst>
          </p:cNvPr>
          <p:cNvSpPr txBox="1"/>
          <p:nvPr/>
        </p:nvSpPr>
        <p:spPr>
          <a:xfrm>
            <a:off x="2514600" y="3109922"/>
            <a:ext cx="457200" cy="338554"/>
          </a:xfrm>
          <a:prstGeom prst="rect">
            <a:avLst/>
          </a:prstGeom>
          <a:noFill/>
        </p:spPr>
        <p:txBody>
          <a:bodyPr wrap="square" rtlCol="0">
            <a:spAutoFit/>
          </a:bodyPr>
          <a:lstStyle/>
          <a:p>
            <a:r>
              <a:rPr lang="en-US" sz="1600" dirty="0"/>
              <a:t>1</a:t>
            </a:r>
          </a:p>
        </p:txBody>
      </p:sp>
      <p:sp>
        <p:nvSpPr>
          <p:cNvPr id="54" name="TextBox 53">
            <a:extLst>
              <a:ext uri="{FF2B5EF4-FFF2-40B4-BE49-F238E27FC236}">
                <a16:creationId xmlns:a16="http://schemas.microsoft.com/office/drawing/2014/main" id="{212629B5-7F15-4200-97E2-2107C7283F41}"/>
              </a:ext>
            </a:extLst>
          </p:cNvPr>
          <p:cNvSpPr txBox="1"/>
          <p:nvPr/>
        </p:nvSpPr>
        <p:spPr>
          <a:xfrm>
            <a:off x="2971800" y="3109922"/>
            <a:ext cx="457200" cy="338554"/>
          </a:xfrm>
          <a:prstGeom prst="rect">
            <a:avLst/>
          </a:prstGeom>
          <a:noFill/>
        </p:spPr>
        <p:txBody>
          <a:bodyPr wrap="square" rtlCol="0">
            <a:spAutoFit/>
          </a:bodyPr>
          <a:lstStyle/>
          <a:p>
            <a:r>
              <a:rPr lang="en-US" sz="1600" dirty="0"/>
              <a:t>2</a:t>
            </a:r>
          </a:p>
        </p:txBody>
      </p:sp>
      <p:sp>
        <p:nvSpPr>
          <p:cNvPr id="55" name="TextBox 54">
            <a:extLst>
              <a:ext uri="{FF2B5EF4-FFF2-40B4-BE49-F238E27FC236}">
                <a16:creationId xmlns:a16="http://schemas.microsoft.com/office/drawing/2014/main" id="{44814FDA-3586-4711-8E04-D2B82121987C}"/>
              </a:ext>
            </a:extLst>
          </p:cNvPr>
          <p:cNvSpPr txBox="1"/>
          <p:nvPr/>
        </p:nvSpPr>
        <p:spPr>
          <a:xfrm>
            <a:off x="3429000" y="3109922"/>
            <a:ext cx="457200" cy="338554"/>
          </a:xfrm>
          <a:prstGeom prst="rect">
            <a:avLst/>
          </a:prstGeom>
          <a:noFill/>
        </p:spPr>
        <p:txBody>
          <a:bodyPr wrap="square" rtlCol="0">
            <a:spAutoFit/>
          </a:bodyPr>
          <a:lstStyle/>
          <a:p>
            <a:r>
              <a:rPr lang="en-US" sz="1600" dirty="0"/>
              <a:t>3</a:t>
            </a:r>
          </a:p>
        </p:txBody>
      </p:sp>
      <p:sp>
        <p:nvSpPr>
          <p:cNvPr id="56" name="TextBox 55">
            <a:extLst>
              <a:ext uri="{FF2B5EF4-FFF2-40B4-BE49-F238E27FC236}">
                <a16:creationId xmlns:a16="http://schemas.microsoft.com/office/drawing/2014/main" id="{F9812265-9887-4487-A94E-D93D9AA98867}"/>
              </a:ext>
            </a:extLst>
          </p:cNvPr>
          <p:cNvSpPr txBox="1"/>
          <p:nvPr/>
        </p:nvSpPr>
        <p:spPr>
          <a:xfrm>
            <a:off x="3886200" y="3109922"/>
            <a:ext cx="457200" cy="338554"/>
          </a:xfrm>
          <a:prstGeom prst="rect">
            <a:avLst/>
          </a:prstGeom>
          <a:noFill/>
        </p:spPr>
        <p:txBody>
          <a:bodyPr wrap="square" rtlCol="0">
            <a:spAutoFit/>
          </a:bodyPr>
          <a:lstStyle/>
          <a:p>
            <a:r>
              <a:rPr lang="en-US" sz="1600" dirty="0"/>
              <a:t>4</a:t>
            </a:r>
          </a:p>
        </p:txBody>
      </p:sp>
      <p:sp>
        <p:nvSpPr>
          <p:cNvPr id="57" name="TextBox 56">
            <a:extLst>
              <a:ext uri="{FF2B5EF4-FFF2-40B4-BE49-F238E27FC236}">
                <a16:creationId xmlns:a16="http://schemas.microsoft.com/office/drawing/2014/main" id="{C35EE7B2-612F-4080-8B93-7D24F37E52E1}"/>
              </a:ext>
            </a:extLst>
          </p:cNvPr>
          <p:cNvSpPr txBox="1"/>
          <p:nvPr/>
        </p:nvSpPr>
        <p:spPr>
          <a:xfrm>
            <a:off x="4343400" y="3109922"/>
            <a:ext cx="457200" cy="338554"/>
          </a:xfrm>
          <a:prstGeom prst="rect">
            <a:avLst/>
          </a:prstGeom>
          <a:noFill/>
        </p:spPr>
        <p:txBody>
          <a:bodyPr wrap="square" rtlCol="0">
            <a:spAutoFit/>
          </a:bodyPr>
          <a:lstStyle/>
          <a:p>
            <a:r>
              <a:rPr lang="en-US" sz="1600" dirty="0"/>
              <a:t>5</a:t>
            </a:r>
          </a:p>
        </p:txBody>
      </p:sp>
      <p:sp>
        <p:nvSpPr>
          <p:cNvPr id="58" name="TextBox 57">
            <a:extLst>
              <a:ext uri="{FF2B5EF4-FFF2-40B4-BE49-F238E27FC236}">
                <a16:creationId xmlns:a16="http://schemas.microsoft.com/office/drawing/2014/main" id="{1405BD08-1FD1-4182-BF79-8EDBBBF66673}"/>
              </a:ext>
            </a:extLst>
          </p:cNvPr>
          <p:cNvSpPr txBox="1"/>
          <p:nvPr/>
        </p:nvSpPr>
        <p:spPr>
          <a:xfrm>
            <a:off x="4800600" y="3109922"/>
            <a:ext cx="457200" cy="338554"/>
          </a:xfrm>
          <a:prstGeom prst="rect">
            <a:avLst/>
          </a:prstGeom>
          <a:noFill/>
        </p:spPr>
        <p:txBody>
          <a:bodyPr wrap="square" rtlCol="0">
            <a:spAutoFit/>
          </a:bodyPr>
          <a:lstStyle/>
          <a:p>
            <a:r>
              <a:rPr lang="en-US" sz="1600" dirty="0"/>
              <a:t>6</a:t>
            </a:r>
          </a:p>
        </p:txBody>
      </p:sp>
      <p:sp>
        <p:nvSpPr>
          <p:cNvPr id="59" name="TextBox 58">
            <a:extLst>
              <a:ext uri="{FF2B5EF4-FFF2-40B4-BE49-F238E27FC236}">
                <a16:creationId xmlns:a16="http://schemas.microsoft.com/office/drawing/2014/main" id="{D44292EB-1A9A-415C-8A31-66BE5469B14A}"/>
              </a:ext>
            </a:extLst>
          </p:cNvPr>
          <p:cNvSpPr txBox="1"/>
          <p:nvPr/>
        </p:nvSpPr>
        <p:spPr>
          <a:xfrm>
            <a:off x="5257800" y="3109922"/>
            <a:ext cx="457200" cy="338554"/>
          </a:xfrm>
          <a:prstGeom prst="rect">
            <a:avLst/>
          </a:prstGeom>
          <a:noFill/>
        </p:spPr>
        <p:txBody>
          <a:bodyPr wrap="square" rtlCol="0">
            <a:spAutoFit/>
          </a:bodyPr>
          <a:lstStyle/>
          <a:p>
            <a:r>
              <a:rPr lang="en-US" sz="1600" dirty="0"/>
              <a:t>7</a:t>
            </a:r>
          </a:p>
        </p:txBody>
      </p:sp>
      <p:sp>
        <p:nvSpPr>
          <p:cNvPr id="60" name="TextBox 59">
            <a:extLst>
              <a:ext uri="{FF2B5EF4-FFF2-40B4-BE49-F238E27FC236}">
                <a16:creationId xmlns:a16="http://schemas.microsoft.com/office/drawing/2014/main" id="{48794076-7826-4205-8814-E9888044FC85}"/>
              </a:ext>
            </a:extLst>
          </p:cNvPr>
          <p:cNvSpPr txBox="1"/>
          <p:nvPr/>
        </p:nvSpPr>
        <p:spPr>
          <a:xfrm>
            <a:off x="1981200" y="3523189"/>
            <a:ext cx="457200" cy="307777"/>
          </a:xfrm>
          <a:prstGeom prst="rect">
            <a:avLst/>
          </a:prstGeom>
          <a:noFill/>
        </p:spPr>
        <p:txBody>
          <a:bodyPr wrap="square" lIns="0" tIns="0" rIns="0" bIns="0" rtlCol="0" anchor="t" anchorCtr="0">
            <a:spAutoFit/>
          </a:bodyPr>
          <a:lstStyle/>
          <a:p>
            <a:r>
              <a:rPr lang="en-US" sz="2000" dirty="0"/>
              <a:t>s</a:t>
            </a:r>
            <a:r>
              <a:rPr lang="en-US" sz="2000" baseline="-25000" dirty="0"/>
              <a:t>1</a:t>
            </a:r>
          </a:p>
        </p:txBody>
      </p:sp>
      <p:sp>
        <p:nvSpPr>
          <p:cNvPr id="61" name="Rectangle 60">
            <a:extLst>
              <a:ext uri="{FF2B5EF4-FFF2-40B4-BE49-F238E27FC236}">
                <a16:creationId xmlns:a16="http://schemas.microsoft.com/office/drawing/2014/main" id="{5ED56300-AA4F-4C43-9565-5D39AB08B02A}"/>
              </a:ext>
            </a:extLst>
          </p:cNvPr>
          <p:cNvSpPr/>
          <p:nvPr/>
        </p:nvSpPr>
        <p:spPr>
          <a:xfrm>
            <a:off x="3886200" y="4058076"/>
            <a:ext cx="4572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sub</a:t>
            </a:r>
          </a:p>
        </p:txBody>
      </p:sp>
      <p:sp>
        <p:nvSpPr>
          <p:cNvPr id="62" name="Rectangle 61">
            <a:extLst>
              <a:ext uri="{FF2B5EF4-FFF2-40B4-BE49-F238E27FC236}">
                <a16:creationId xmlns:a16="http://schemas.microsoft.com/office/drawing/2014/main" id="{15A42376-6BE3-418D-B65B-D2767DFBC6B0}"/>
              </a:ext>
            </a:extLst>
          </p:cNvPr>
          <p:cNvSpPr/>
          <p:nvPr/>
        </p:nvSpPr>
        <p:spPr>
          <a:xfrm>
            <a:off x="2514600" y="4058076"/>
            <a:ext cx="4572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err="1"/>
              <a:t>mov</a:t>
            </a:r>
            <a:endParaRPr lang="en-US" sz="1600" dirty="0"/>
          </a:p>
        </p:txBody>
      </p:sp>
      <p:sp>
        <p:nvSpPr>
          <p:cNvPr id="63" name="Rectangle 62">
            <a:extLst>
              <a:ext uri="{FF2B5EF4-FFF2-40B4-BE49-F238E27FC236}">
                <a16:creationId xmlns:a16="http://schemas.microsoft.com/office/drawing/2014/main" id="{9E4B38D6-A1EA-4CB6-ACE4-F40322E20324}"/>
              </a:ext>
            </a:extLst>
          </p:cNvPr>
          <p:cNvSpPr/>
          <p:nvPr/>
        </p:nvSpPr>
        <p:spPr>
          <a:xfrm>
            <a:off x="2971800" y="4058076"/>
            <a:ext cx="4572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add</a:t>
            </a:r>
          </a:p>
        </p:txBody>
      </p:sp>
      <p:sp>
        <p:nvSpPr>
          <p:cNvPr id="64" name="Rectangle 63">
            <a:extLst>
              <a:ext uri="{FF2B5EF4-FFF2-40B4-BE49-F238E27FC236}">
                <a16:creationId xmlns:a16="http://schemas.microsoft.com/office/drawing/2014/main" id="{893D2B6D-4200-452C-8E3B-9B0ED4981B8A}"/>
              </a:ext>
            </a:extLst>
          </p:cNvPr>
          <p:cNvSpPr/>
          <p:nvPr/>
        </p:nvSpPr>
        <p:spPr>
          <a:xfrm>
            <a:off x="4800600" y="4058076"/>
            <a:ext cx="4572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ret</a:t>
            </a:r>
          </a:p>
        </p:txBody>
      </p:sp>
      <p:sp>
        <p:nvSpPr>
          <p:cNvPr id="65" name="TextBox 64">
            <a:extLst>
              <a:ext uri="{FF2B5EF4-FFF2-40B4-BE49-F238E27FC236}">
                <a16:creationId xmlns:a16="http://schemas.microsoft.com/office/drawing/2014/main" id="{F5FC5367-C750-455D-8E76-59F78425FF15}"/>
              </a:ext>
            </a:extLst>
          </p:cNvPr>
          <p:cNvSpPr txBox="1"/>
          <p:nvPr/>
        </p:nvSpPr>
        <p:spPr>
          <a:xfrm>
            <a:off x="1981200" y="4132789"/>
            <a:ext cx="457200" cy="307777"/>
          </a:xfrm>
          <a:prstGeom prst="rect">
            <a:avLst/>
          </a:prstGeom>
          <a:noFill/>
        </p:spPr>
        <p:txBody>
          <a:bodyPr wrap="square" lIns="0" tIns="0" rIns="0" bIns="0" rtlCol="0" anchor="t" anchorCtr="0">
            <a:spAutoFit/>
          </a:bodyPr>
          <a:lstStyle/>
          <a:p>
            <a:r>
              <a:rPr lang="en-US" sz="2000" dirty="0"/>
              <a:t>s</a:t>
            </a:r>
            <a:r>
              <a:rPr lang="en-US" sz="2000" baseline="-25000" dirty="0"/>
              <a:t>2</a:t>
            </a:r>
          </a:p>
        </p:txBody>
      </p:sp>
      <p:sp>
        <p:nvSpPr>
          <p:cNvPr id="66" name="Rectangle 65">
            <a:extLst>
              <a:ext uri="{FF2B5EF4-FFF2-40B4-BE49-F238E27FC236}">
                <a16:creationId xmlns:a16="http://schemas.microsoft.com/office/drawing/2014/main" id="{95B84F8A-5BFC-4907-885E-146C734164A4}"/>
              </a:ext>
            </a:extLst>
          </p:cNvPr>
          <p:cNvSpPr/>
          <p:nvPr/>
        </p:nvSpPr>
        <p:spPr>
          <a:xfrm>
            <a:off x="3429000" y="4667676"/>
            <a:ext cx="4572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cmp</a:t>
            </a:r>
          </a:p>
        </p:txBody>
      </p:sp>
      <p:sp>
        <p:nvSpPr>
          <p:cNvPr id="67" name="Rectangle 66">
            <a:extLst>
              <a:ext uri="{FF2B5EF4-FFF2-40B4-BE49-F238E27FC236}">
                <a16:creationId xmlns:a16="http://schemas.microsoft.com/office/drawing/2014/main" id="{3639B0BF-28EB-4228-9B88-0A5875744FCA}"/>
              </a:ext>
            </a:extLst>
          </p:cNvPr>
          <p:cNvSpPr/>
          <p:nvPr/>
        </p:nvSpPr>
        <p:spPr>
          <a:xfrm>
            <a:off x="2514600" y="4667676"/>
            <a:ext cx="4572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err="1"/>
              <a:t>mov</a:t>
            </a:r>
            <a:endParaRPr lang="en-US" sz="1600" dirty="0"/>
          </a:p>
        </p:txBody>
      </p:sp>
      <p:sp>
        <p:nvSpPr>
          <p:cNvPr id="68" name="Rectangle 67">
            <a:extLst>
              <a:ext uri="{FF2B5EF4-FFF2-40B4-BE49-F238E27FC236}">
                <a16:creationId xmlns:a16="http://schemas.microsoft.com/office/drawing/2014/main" id="{B71788EA-28F5-45AC-8E66-F1F5F463E23F}"/>
              </a:ext>
            </a:extLst>
          </p:cNvPr>
          <p:cNvSpPr/>
          <p:nvPr/>
        </p:nvSpPr>
        <p:spPr>
          <a:xfrm>
            <a:off x="2971800" y="4667676"/>
            <a:ext cx="4572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add</a:t>
            </a:r>
          </a:p>
        </p:txBody>
      </p:sp>
      <p:sp>
        <p:nvSpPr>
          <p:cNvPr id="69" name="Rectangle 68">
            <a:extLst>
              <a:ext uri="{FF2B5EF4-FFF2-40B4-BE49-F238E27FC236}">
                <a16:creationId xmlns:a16="http://schemas.microsoft.com/office/drawing/2014/main" id="{4F98C529-7368-41EB-97CC-DDFC09F4965D}"/>
              </a:ext>
            </a:extLst>
          </p:cNvPr>
          <p:cNvSpPr/>
          <p:nvPr/>
        </p:nvSpPr>
        <p:spPr>
          <a:xfrm>
            <a:off x="4800600" y="4667676"/>
            <a:ext cx="4572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ret</a:t>
            </a:r>
          </a:p>
        </p:txBody>
      </p:sp>
      <p:sp>
        <p:nvSpPr>
          <p:cNvPr id="70" name="TextBox 69">
            <a:extLst>
              <a:ext uri="{FF2B5EF4-FFF2-40B4-BE49-F238E27FC236}">
                <a16:creationId xmlns:a16="http://schemas.microsoft.com/office/drawing/2014/main" id="{01EC83DE-85A5-428C-96A3-1DEF977F8389}"/>
              </a:ext>
            </a:extLst>
          </p:cNvPr>
          <p:cNvSpPr txBox="1"/>
          <p:nvPr/>
        </p:nvSpPr>
        <p:spPr>
          <a:xfrm>
            <a:off x="1981200" y="4742389"/>
            <a:ext cx="457200" cy="307777"/>
          </a:xfrm>
          <a:prstGeom prst="rect">
            <a:avLst/>
          </a:prstGeom>
          <a:noFill/>
        </p:spPr>
        <p:txBody>
          <a:bodyPr wrap="square" lIns="0" tIns="0" rIns="0" bIns="0" rtlCol="0" anchor="t" anchorCtr="0">
            <a:spAutoFit/>
          </a:bodyPr>
          <a:lstStyle/>
          <a:p>
            <a:r>
              <a:rPr lang="en-US" sz="2000" dirty="0"/>
              <a:t>s</a:t>
            </a:r>
            <a:r>
              <a:rPr lang="en-US" sz="2000" baseline="-25000" dirty="0"/>
              <a:t>3</a:t>
            </a:r>
          </a:p>
        </p:txBody>
      </p:sp>
      <p:sp>
        <p:nvSpPr>
          <p:cNvPr id="71" name="Rectangle 70">
            <a:extLst>
              <a:ext uri="{FF2B5EF4-FFF2-40B4-BE49-F238E27FC236}">
                <a16:creationId xmlns:a16="http://schemas.microsoft.com/office/drawing/2014/main" id="{A3B0B2EE-9684-4074-8200-94EA43ECB684}"/>
              </a:ext>
            </a:extLst>
          </p:cNvPr>
          <p:cNvSpPr/>
          <p:nvPr/>
        </p:nvSpPr>
        <p:spPr>
          <a:xfrm>
            <a:off x="8077200" y="3448476"/>
            <a:ext cx="457200" cy="457200"/>
          </a:xfrm>
          <a:prstGeom prst="rect">
            <a:avLst/>
          </a:prstGeom>
          <a:solidFill>
            <a:srgbClr val="CCD9F4"/>
          </a:solidFill>
          <a:ln w="57150">
            <a:solidFill>
              <a:schemeClr val="tx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cmp</a:t>
            </a:r>
          </a:p>
        </p:txBody>
      </p:sp>
      <p:sp>
        <p:nvSpPr>
          <p:cNvPr id="72" name="Rectangle 71">
            <a:extLst>
              <a:ext uri="{FF2B5EF4-FFF2-40B4-BE49-F238E27FC236}">
                <a16:creationId xmlns:a16="http://schemas.microsoft.com/office/drawing/2014/main" id="{D6408E4E-3BE5-4EE9-BB3E-A23E046EB2DC}"/>
              </a:ext>
            </a:extLst>
          </p:cNvPr>
          <p:cNvSpPr/>
          <p:nvPr/>
        </p:nvSpPr>
        <p:spPr>
          <a:xfrm>
            <a:off x="7162800" y="3448476"/>
            <a:ext cx="457200" cy="457200"/>
          </a:xfrm>
          <a:prstGeom prst="rect">
            <a:avLst/>
          </a:prstGeom>
          <a:solidFill>
            <a:srgbClr val="CCD9F4"/>
          </a:solidFill>
          <a:ln w="57150">
            <a:solidFill>
              <a:schemeClr val="tx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err="1"/>
              <a:t>mov</a:t>
            </a:r>
            <a:endParaRPr lang="en-US" sz="1600" dirty="0"/>
          </a:p>
        </p:txBody>
      </p:sp>
      <p:sp>
        <p:nvSpPr>
          <p:cNvPr id="73" name="Rectangle 72">
            <a:extLst>
              <a:ext uri="{FF2B5EF4-FFF2-40B4-BE49-F238E27FC236}">
                <a16:creationId xmlns:a16="http://schemas.microsoft.com/office/drawing/2014/main" id="{F553EA90-33C9-4B82-8DC1-AAAE02EDA10A}"/>
              </a:ext>
            </a:extLst>
          </p:cNvPr>
          <p:cNvSpPr/>
          <p:nvPr/>
        </p:nvSpPr>
        <p:spPr>
          <a:xfrm>
            <a:off x="7620000" y="3448476"/>
            <a:ext cx="457200" cy="457200"/>
          </a:xfrm>
          <a:prstGeom prst="rect">
            <a:avLst/>
          </a:prstGeom>
          <a:solidFill>
            <a:srgbClr val="CCD9F4"/>
          </a:solidFill>
          <a:ln w="57150">
            <a:solidFill>
              <a:schemeClr val="tx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add</a:t>
            </a:r>
          </a:p>
        </p:txBody>
      </p:sp>
      <p:sp>
        <p:nvSpPr>
          <p:cNvPr id="74" name="Rectangle 73">
            <a:extLst>
              <a:ext uri="{FF2B5EF4-FFF2-40B4-BE49-F238E27FC236}">
                <a16:creationId xmlns:a16="http://schemas.microsoft.com/office/drawing/2014/main" id="{379A37A1-7617-4EDE-B755-D2E0F15EE4D2}"/>
              </a:ext>
            </a:extLst>
          </p:cNvPr>
          <p:cNvSpPr/>
          <p:nvPr/>
        </p:nvSpPr>
        <p:spPr>
          <a:xfrm>
            <a:off x="8991600" y="4667676"/>
            <a:ext cx="4572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err="1"/>
              <a:t>shl</a:t>
            </a:r>
            <a:endParaRPr lang="en-US" sz="1600" dirty="0"/>
          </a:p>
        </p:txBody>
      </p:sp>
      <p:sp>
        <p:nvSpPr>
          <p:cNvPr id="75" name="Rectangle 74">
            <a:extLst>
              <a:ext uri="{FF2B5EF4-FFF2-40B4-BE49-F238E27FC236}">
                <a16:creationId xmlns:a16="http://schemas.microsoft.com/office/drawing/2014/main" id="{1D84F2D8-3933-4389-8F0A-23BBB167694B}"/>
              </a:ext>
            </a:extLst>
          </p:cNvPr>
          <p:cNvSpPr/>
          <p:nvPr/>
        </p:nvSpPr>
        <p:spPr>
          <a:xfrm>
            <a:off x="9448800" y="3448476"/>
            <a:ext cx="457200" cy="457200"/>
          </a:xfrm>
          <a:prstGeom prst="rect">
            <a:avLst/>
          </a:prstGeom>
          <a:solidFill>
            <a:srgbClr val="CCD9F4"/>
          </a:solidFill>
          <a:ln w="57150">
            <a:solidFill>
              <a:schemeClr val="tx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ret</a:t>
            </a:r>
          </a:p>
        </p:txBody>
      </p:sp>
      <p:sp>
        <p:nvSpPr>
          <p:cNvPr id="76" name="TextBox 75">
            <a:extLst>
              <a:ext uri="{FF2B5EF4-FFF2-40B4-BE49-F238E27FC236}">
                <a16:creationId xmlns:a16="http://schemas.microsoft.com/office/drawing/2014/main" id="{4327DCD8-F133-4377-B526-6F7EB982897F}"/>
              </a:ext>
            </a:extLst>
          </p:cNvPr>
          <p:cNvSpPr txBox="1"/>
          <p:nvPr/>
        </p:nvSpPr>
        <p:spPr>
          <a:xfrm>
            <a:off x="7162800" y="3109922"/>
            <a:ext cx="457200" cy="338554"/>
          </a:xfrm>
          <a:prstGeom prst="rect">
            <a:avLst/>
          </a:prstGeom>
          <a:noFill/>
        </p:spPr>
        <p:txBody>
          <a:bodyPr wrap="square" rtlCol="0">
            <a:spAutoFit/>
          </a:bodyPr>
          <a:lstStyle/>
          <a:p>
            <a:r>
              <a:rPr lang="en-US" sz="1600" dirty="0"/>
              <a:t>1</a:t>
            </a:r>
          </a:p>
        </p:txBody>
      </p:sp>
      <p:sp>
        <p:nvSpPr>
          <p:cNvPr id="77" name="TextBox 76">
            <a:extLst>
              <a:ext uri="{FF2B5EF4-FFF2-40B4-BE49-F238E27FC236}">
                <a16:creationId xmlns:a16="http://schemas.microsoft.com/office/drawing/2014/main" id="{45B6187E-BAFF-4301-BCD6-F6B44D0F8432}"/>
              </a:ext>
            </a:extLst>
          </p:cNvPr>
          <p:cNvSpPr txBox="1"/>
          <p:nvPr/>
        </p:nvSpPr>
        <p:spPr>
          <a:xfrm>
            <a:off x="7620000" y="3109922"/>
            <a:ext cx="457200" cy="338554"/>
          </a:xfrm>
          <a:prstGeom prst="rect">
            <a:avLst/>
          </a:prstGeom>
          <a:noFill/>
        </p:spPr>
        <p:txBody>
          <a:bodyPr wrap="square" rtlCol="0">
            <a:spAutoFit/>
          </a:bodyPr>
          <a:lstStyle/>
          <a:p>
            <a:r>
              <a:rPr lang="en-US" sz="1600" dirty="0"/>
              <a:t>2</a:t>
            </a:r>
          </a:p>
        </p:txBody>
      </p:sp>
      <p:sp>
        <p:nvSpPr>
          <p:cNvPr id="78" name="TextBox 77">
            <a:extLst>
              <a:ext uri="{FF2B5EF4-FFF2-40B4-BE49-F238E27FC236}">
                <a16:creationId xmlns:a16="http://schemas.microsoft.com/office/drawing/2014/main" id="{CEE576C5-846B-44A0-9768-8FC7C7EFD701}"/>
              </a:ext>
            </a:extLst>
          </p:cNvPr>
          <p:cNvSpPr txBox="1"/>
          <p:nvPr/>
        </p:nvSpPr>
        <p:spPr>
          <a:xfrm>
            <a:off x="8077200" y="3109922"/>
            <a:ext cx="457200" cy="338554"/>
          </a:xfrm>
          <a:prstGeom prst="rect">
            <a:avLst/>
          </a:prstGeom>
          <a:noFill/>
        </p:spPr>
        <p:txBody>
          <a:bodyPr wrap="square" rtlCol="0">
            <a:spAutoFit/>
          </a:bodyPr>
          <a:lstStyle/>
          <a:p>
            <a:r>
              <a:rPr lang="en-US" sz="1600" dirty="0"/>
              <a:t>3</a:t>
            </a:r>
          </a:p>
        </p:txBody>
      </p:sp>
      <p:sp>
        <p:nvSpPr>
          <p:cNvPr id="79" name="TextBox 78">
            <a:extLst>
              <a:ext uri="{FF2B5EF4-FFF2-40B4-BE49-F238E27FC236}">
                <a16:creationId xmlns:a16="http://schemas.microsoft.com/office/drawing/2014/main" id="{9A155791-B632-4EA2-894E-56C880EED461}"/>
              </a:ext>
            </a:extLst>
          </p:cNvPr>
          <p:cNvSpPr txBox="1"/>
          <p:nvPr/>
        </p:nvSpPr>
        <p:spPr>
          <a:xfrm>
            <a:off x="8534400" y="3109922"/>
            <a:ext cx="457200" cy="338554"/>
          </a:xfrm>
          <a:prstGeom prst="rect">
            <a:avLst/>
          </a:prstGeom>
          <a:noFill/>
        </p:spPr>
        <p:txBody>
          <a:bodyPr wrap="square" rtlCol="0">
            <a:spAutoFit/>
          </a:bodyPr>
          <a:lstStyle/>
          <a:p>
            <a:r>
              <a:rPr lang="en-US" sz="1600" dirty="0"/>
              <a:t>4</a:t>
            </a:r>
          </a:p>
        </p:txBody>
      </p:sp>
      <p:sp>
        <p:nvSpPr>
          <p:cNvPr id="80" name="TextBox 79">
            <a:extLst>
              <a:ext uri="{FF2B5EF4-FFF2-40B4-BE49-F238E27FC236}">
                <a16:creationId xmlns:a16="http://schemas.microsoft.com/office/drawing/2014/main" id="{05F950B2-5FE0-4E0B-B6BE-989F36A7B819}"/>
              </a:ext>
            </a:extLst>
          </p:cNvPr>
          <p:cNvSpPr txBox="1"/>
          <p:nvPr/>
        </p:nvSpPr>
        <p:spPr>
          <a:xfrm>
            <a:off x="8991600" y="3109922"/>
            <a:ext cx="457200" cy="338554"/>
          </a:xfrm>
          <a:prstGeom prst="rect">
            <a:avLst/>
          </a:prstGeom>
          <a:noFill/>
        </p:spPr>
        <p:txBody>
          <a:bodyPr wrap="square" rtlCol="0">
            <a:spAutoFit/>
          </a:bodyPr>
          <a:lstStyle/>
          <a:p>
            <a:r>
              <a:rPr lang="en-US" sz="1600" dirty="0"/>
              <a:t>5</a:t>
            </a:r>
          </a:p>
        </p:txBody>
      </p:sp>
      <p:sp>
        <p:nvSpPr>
          <p:cNvPr id="81" name="TextBox 80">
            <a:extLst>
              <a:ext uri="{FF2B5EF4-FFF2-40B4-BE49-F238E27FC236}">
                <a16:creationId xmlns:a16="http://schemas.microsoft.com/office/drawing/2014/main" id="{1B0C315F-C561-460D-9672-8BAEBE07783D}"/>
              </a:ext>
            </a:extLst>
          </p:cNvPr>
          <p:cNvSpPr txBox="1"/>
          <p:nvPr/>
        </p:nvSpPr>
        <p:spPr>
          <a:xfrm>
            <a:off x="9448800" y="3109922"/>
            <a:ext cx="457200" cy="338554"/>
          </a:xfrm>
          <a:prstGeom prst="rect">
            <a:avLst/>
          </a:prstGeom>
          <a:noFill/>
        </p:spPr>
        <p:txBody>
          <a:bodyPr wrap="square" rtlCol="0">
            <a:spAutoFit/>
          </a:bodyPr>
          <a:lstStyle/>
          <a:p>
            <a:r>
              <a:rPr lang="en-US" sz="1600" dirty="0"/>
              <a:t>6</a:t>
            </a:r>
          </a:p>
        </p:txBody>
      </p:sp>
      <p:sp>
        <p:nvSpPr>
          <p:cNvPr id="82" name="TextBox 81">
            <a:extLst>
              <a:ext uri="{FF2B5EF4-FFF2-40B4-BE49-F238E27FC236}">
                <a16:creationId xmlns:a16="http://schemas.microsoft.com/office/drawing/2014/main" id="{BDC8C037-D5BE-4B4E-A8CD-1E348083FE3F}"/>
              </a:ext>
            </a:extLst>
          </p:cNvPr>
          <p:cNvSpPr txBox="1"/>
          <p:nvPr/>
        </p:nvSpPr>
        <p:spPr>
          <a:xfrm>
            <a:off x="9906000" y="3109922"/>
            <a:ext cx="457200" cy="338554"/>
          </a:xfrm>
          <a:prstGeom prst="rect">
            <a:avLst/>
          </a:prstGeom>
          <a:noFill/>
        </p:spPr>
        <p:txBody>
          <a:bodyPr wrap="square" rtlCol="0">
            <a:spAutoFit/>
          </a:bodyPr>
          <a:lstStyle/>
          <a:p>
            <a:r>
              <a:rPr lang="en-US" sz="1600" dirty="0"/>
              <a:t>7</a:t>
            </a:r>
          </a:p>
        </p:txBody>
      </p:sp>
      <p:sp>
        <p:nvSpPr>
          <p:cNvPr id="83" name="TextBox 82">
            <a:extLst>
              <a:ext uri="{FF2B5EF4-FFF2-40B4-BE49-F238E27FC236}">
                <a16:creationId xmlns:a16="http://schemas.microsoft.com/office/drawing/2014/main" id="{D34591CB-FFFC-4AB6-A29F-26A8AC695589}"/>
              </a:ext>
            </a:extLst>
          </p:cNvPr>
          <p:cNvSpPr txBox="1"/>
          <p:nvPr/>
        </p:nvSpPr>
        <p:spPr>
          <a:xfrm>
            <a:off x="6629400" y="3523189"/>
            <a:ext cx="457200" cy="307777"/>
          </a:xfrm>
          <a:prstGeom prst="rect">
            <a:avLst/>
          </a:prstGeom>
          <a:noFill/>
        </p:spPr>
        <p:txBody>
          <a:bodyPr wrap="square" lIns="0" tIns="0" rIns="0" bIns="0" rtlCol="0" anchor="t" anchorCtr="0">
            <a:spAutoFit/>
          </a:bodyPr>
          <a:lstStyle/>
          <a:p>
            <a:r>
              <a:rPr lang="en-US" sz="2000" dirty="0"/>
              <a:t>s</a:t>
            </a:r>
            <a:r>
              <a:rPr lang="en-US" sz="2000" baseline="-25000" dirty="0"/>
              <a:t>1</a:t>
            </a:r>
          </a:p>
        </p:txBody>
      </p:sp>
      <p:sp>
        <p:nvSpPr>
          <p:cNvPr id="84" name="Rectangle 83">
            <a:extLst>
              <a:ext uri="{FF2B5EF4-FFF2-40B4-BE49-F238E27FC236}">
                <a16:creationId xmlns:a16="http://schemas.microsoft.com/office/drawing/2014/main" id="{267B5485-B4E3-41BA-88DD-F1B74BD2770A}"/>
              </a:ext>
            </a:extLst>
          </p:cNvPr>
          <p:cNvSpPr/>
          <p:nvPr/>
        </p:nvSpPr>
        <p:spPr>
          <a:xfrm>
            <a:off x="8534400" y="4058076"/>
            <a:ext cx="4572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sub</a:t>
            </a:r>
          </a:p>
        </p:txBody>
      </p:sp>
      <p:sp>
        <p:nvSpPr>
          <p:cNvPr id="85" name="Rectangle 84">
            <a:extLst>
              <a:ext uri="{FF2B5EF4-FFF2-40B4-BE49-F238E27FC236}">
                <a16:creationId xmlns:a16="http://schemas.microsoft.com/office/drawing/2014/main" id="{5F61FEA6-8678-4685-A8FC-B79473498E19}"/>
              </a:ext>
            </a:extLst>
          </p:cNvPr>
          <p:cNvSpPr/>
          <p:nvPr/>
        </p:nvSpPr>
        <p:spPr>
          <a:xfrm>
            <a:off x="7162800" y="4058076"/>
            <a:ext cx="4572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err="1"/>
              <a:t>mov</a:t>
            </a:r>
            <a:endParaRPr lang="en-US" sz="1600" dirty="0"/>
          </a:p>
        </p:txBody>
      </p:sp>
      <p:sp>
        <p:nvSpPr>
          <p:cNvPr id="86" name="Rectangle 85">
            <a:extLst>
              <a:ext uri="{FF2B5EF4-FFF2-40B4-BE49-F238E27FC236}">
                <a16:creationId xmlns:a16="http://schemas.microsoft.com/office/drawing/2014/main" id="{996D3914-D0BA-47D2-A85E-4A72850D2DB7}"/>
              </a:ext>
            </a:extLst>
          </p:cNvPr>
          <p:cNvSpPr/>
          <p:nvPr/>
        </p:nvSpPr>
        <p:spPr>
          <a:xfrm>
            <a:off x="7620000" y="4058076"/>
            <a:ext cx="4572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add</a:t>
            </a:r>
          </a:p>
        </p:txBody>
      </p:sp>
      <p:sp>
        <p:nvSpPr>
          <p:cNvPr id="87" name="Rectangle 86">
            <a:extLst>
              <a:ext uri="{FF2B5EF4-FFF2-40B4-BE49-F238E27FC236}">
                <a16:creationId xmlns:a16="http://schemas.microsoft.com/office/drawing/2014/main" id="{51157EC0-7573-4351-A659-165A639CCCFA}"/>
              </a:ext>
            </a:extLst>
          </p:cNvPr>
          <p:cNvSpPr/>
          <p:nvPr/>
        </p:nvSpPr>
        <p:spPr>
          <a:xfrm>
            <a:off x="9448800" y="4058076"/>
            <a:ext cx="4572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ret</a:t>
            </a:r>
          </a:p>
        </p:txBody>
      </p:sp>
      <p:sp>
        <p:nvSpPr>
          <p:cNvPr id="88" name="TextBox 87">
            <a:extLst>
              <a:ext uri="{FF2B5EF4-FFF2-40B4-BE49-F238E27FC236}">
                <a16:creationId xmlns:a16="http://schemas.microsoft.com/office/drawing/2014/main" id="{22991182-2F24-4A00-A9DC-8E38C326D056}"/>
              </a:ext>
            </a:extLst>
          </p:cNvPr>
          <p:cNvSpPr txBox="1"/>
          <p:nvPr/>
        </p:nvSpPr>
        <p:spPr>
          <a:xfrm>
            <a:off x="6629400" y="4132789"/>
            <a:ext cx="457200" cy="307777"/>
          </a:xfrm>
          <a:prstGeom prst="rect">
            <a:avLst/>
          </a:prstGeom>
          <a:noFill/>
        </p:spPr>
        <p:txBody>
          <a:bodyPr wrap="square" lIns="0" tIns="0" rIns="0" bIns="0" rtlCol="0" anchor="t" anchorCtr="0">
            <a:spAutoFit/>
          </a:bodyPr>
          <a:lstStyle/>
          <a:p>
            <a:r>
              <a:rPr lang="en-US" sz="2000" dirty="0"/>
              <a:t>s</a:t>
            </a:r>
            <a:r>
              <a:rPr lang="en-US" sz="2000" baseline="-25000" dirty="0"/>
              <a:t>2</a:t>
            </a:r>
          </a:p>
        </p:txBody>
      </p:sp>
      <p:sp>
        <p:nvSpPr>
          <p:cNvPr id="89" name="Rectangle 88">
            <a:extLst>
              <a:ext uri="{FF2B5EF4-FFF2-40B4-BE49-F238E27FC236}">
                <a16:creationId xmlns:a16="http://schemas.microsoft.com/office/drawing/2014/main" id="{21B5E83C-B5EB-46C6-B1E3-67FEF738C873}"/>
              </a:ext>
            </a:extLst>
          </p:cNvPr>
          <p:cNvSpPr/>
          <p:nvPr/>
        </p:nvSpPr>
        <p:spPr>
          <a:xfrm>
            <a:off x="8077200" y="4667676"/>
            <a:ext cx="4572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cmp</a:t>
            </a:r>
          </a:p>
        </p:txBody>
      </p:sp>
      <p:sp>
        <p:nvSpPr>
          <p:cNvPr id="90" name="Rectangle 89">
            <a:extLst>
              <a:ext uri="{FF2B5EF4-FFF2-40B4-BE49-F238E27FC236}">
                <a16:creationId xmlns:a16="http://schemas.microsoft.com/office/drawing/2014/main" id="{3C8B4B74-B6ED-4A62-B410-00304ACD88FB}"/>
              </a:ext>
            </a:extLst>
          </p:cNvPr>
          <p:cNvSpPr/>
          <p:nvPr/>
        </p:nvSpPr>
        <p:spPr>
          <a:xfrm>
            <a:off x="7162800" y="4667676"/>
            <a:ext cx="4572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err="1"/>
              <a:t>mov</a:t>
            </a:r>
            <a:endParaRPr lang="en-US" sz="1600" dirty="0"/>
          </a:p>
        </p:txBody>
      </p:sp>
      <p:sp>
        <p:nvSpPr>
          <p:cNvPr id="91" name="Rectangle 90">
            <a:extLst>
              <a:ext uri="{FF2B5EF4-FFF2-40B4-BE49-F238E27FC236}">
                <a16:creationId xmlns:a16="http://schemas.microsoft.com/office/drawing/2014/main" id="{CE4C9894-A76B-4323-A071-5D9D2C7BEF5E}"/>
              </a:ext>
            </a:extLst>
          </p:cNvPr>
          <p:cNvSpPr/>
          <p:nvPr/>
        </p:nvSpPr>
        <p:spPr>
          <a:xfrm>
            <a:off x="7620000" y="4667676"/>
            <a:ext cx="4572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add</a:t>
            </a:r>
          </a:p>
        </p:txBody>
      </p:sp>
      <p:sp>
        <p:nvSpPr>
          <p:cNvPr id="92" name="Rectangle 91">
            <a:extLst>
              <a:ext uri="{FF2B5EF4-FFF2-40B4-BE49-F238E27FC236}">
                <a16:creationId xmlns:a16="http://schemas.microsoft.com/office/drawing/2014/main" id="{1683AFDC-7728-4306-8B76-C1E1A71777F2}"/>
              </a:ext>
            </a:extLst>
          </p:cNvPr>
          <p:cNvSpPr/>
          <p:nvPr/>
        </p:nvSpPr>
        <p:spPr>
          <a:xfrm>
            <a:off x="9448800" y="4667676"/>
            <a:ext cx="4572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ret</a:t>
            </a:r>
          </a:p>
        </p:txBody>
      </p:sp>
      <p:sp>
        <p:nvSpPr>
          <p:cNvPr id="93" name="TextBox 92">
            <a:extLst>
              <a:ext uri="{FF2B5EF4-FFF2-40B4-BE49-F238E27FC236}">
                <a16:creationId xmlns:a16="http://schemas.microsoft.com/office/drawing/2014/main" id="{D7FED66B-CD20-44E5-B84C-58045098195D}"/>
              </a:ext>
            </a:extLst>
          </p:cNvPr>
          <p:cNvSpPr txBox="1"/>
          <p:nvPr/>
        </p:nvSpPr>
        <p:spPr>
          <a:xfrm>
            <a:off x="6629400" y="4742389"/>
            <a:ext cx="457200" cy="307777"/>
          </a:xfrm>
          <a:prstGeom prst="rect">
            <a:avLst/>
          </a:prstGeom>
          <a:noFill/>
        </p:spPr>
        <p:txBody>
          <a:bodyPr wrap="square" lIns="0" tIns="0" rIns="0" bIns="0" rtlCol="0" anchor="t" anchorCtr="0">
            <a:spAutoFit/>
          </a:bodyPr>
          <a:lstStyle/>
          <a:p>
            <a:r>
              <a:rPr lang="en-US" sz="2000" dirty="0"/>
              <a:t>s</a:t>
            </a:r>
            <a:r>
              <a:rPr lang="en-US" sz="2000" baseline="-25000" dirty="0"/>
              <a:t>3</a:t>
            </a:r>
          </a:p>
        </p:txBody>
      </p:sp>
      <p:sp>
        <p:nvSpPr>
          <p:cNvPr id="94" name="Right Arrow 86">
            <a:extLst>
              <a:ext uri="{FF2B5EF4-FFF2-40B4-BE49-F238E27FC236}">
                <a16:creationId xmlns:a16="http://schemas.microsoft.com/office/drawing/2014/main" id="{7918FF86-D0BD-480D-9CD9-E6AB3D81E72F}"/>
              </a:ext>
            </a:extLst>
          </p:cNvPr>
          <p:cNvSpPr/>
          <p:nvPr/>
        </p:nvSpPr>
        <p:spPr>
          <a:xfrm>
            <a:off x="5715000" y="4058076"/>
            <a:ext cx="762000" cy="533400"/>
          </a:xfrm>
          <a:prstGeom prst="rightArrow">
            <a:avLst>
              <a:gd name="adj1" fmla="val 50000"/>
              <a:gd name="adj2" fmla="val 68947"/>
            </a:avLst>
          </a:prstGeom>
          <a:solidFill>
            <a:srgbClr val="BFFFBF"/>
          </a:solidFill>
          <a:ln w="19050">
            <a:solidFill>
              <a:srgbClr val="0070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95" name="Rectangle 94">
            <a:extLst>
              <a:ext uri="{FF2B5EF4-FFF2-40B4-BE49-F238E27FC236}">
                <a16:creationId xmlns:a16="http://schemas.microsoft.com/office/drawing/2014/main" id="{10D931A5-56F8-474F-9FD7-FC4996B7D072}"/>
              </a:ext>
            </a:extLst>
          </p:cNvPr>
          <p:cNvSpPr/>
          <p:nvPr/>
        </p:nvSpPr>
        <p:spPr>
          <a:xfrm>
            <a:off x="8077200" y="4058076"/>
            <a:ext cx="457200" cy="457200"/>
          </a:xfrm>
          <a:prstGeom prst="rect">
            <a:avLst/>
          </a:prstGeom>
          <a:solidFill>
            <a:srgbClr val="BFFFBF"/>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cmp</a:t>
            </a:r>
          </a:p>
        </p:txBody>
      </p:sp>
      <p:sp>
        <p:nvSpPr>
          <p:cNvPr id="96" name="Rectangle 95">
            <a:extLst>
              <a:ext uri="{FF2B5EF4-FFF2-40B4-BE49-F238E27FC236}">
                <a16:creationId xmlns:a16="http://schemas.microsoft.com/office/drawing/2014/main" id="{712D8AD2-097F-4F92-98D3-2A8BEA4B152A}"/>
              </a:ext>
            </a:extLst>
          </p:cNvPr>
          <p:cNvSpPr/>
          <p:nvPr/>
        </p:nvSpPr>
        <p:spPr>
          <a:xfrm>
            <a:off x="8534400" y="3448476"/>
            <a:ext cx="457200" cy="457200"/>
          </a:xfrm>
          <a:prstGeom prst="rect">
            <a:avLst/>
          </a:prstGeom>
          <a:solidFill>
            <a:srgbClr val="BFFFBF"/>
          </a:solidFill>
          <a:ln w="57150">
            <a:solidFill>
              <a:schemeClr val="tx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sub</a:t>
            </a:r>
          </a:p>
        </p:txBody>
      </p:sp>
      <p:sp>
        <p:nvSpPr>
          <p:cNvPr id="97" name="Rectangle 96">
            <a:extLst>
              <a:ext uri="{FF2B5EF4-FFF2-40B4-BE49-F238E27FC236}">
                <a16:creationId xmlns:a16="http://schemas.microsoft.com/office/drawing/2014/main" id="{BE613F13-C363-465D-989A-155F9B9D3098}"/>
              </a:ext>
            </a:extLst>
          </p:cNvPr>
          <p:cNvSpPr/>
          <p:nvPr/>
        </p:nvSpPr>
        <p:spPr>
          <a:xfrm>
            <a:off x="8991600" y="3448476"/>
            <a:ext cx="457200" cy="457200"/>
          </a:xfrm>
          <a:prstGeom prst="rect">
            <a:avLst/>
          </a:prstGeom>
          <a:solidFill>
            <a:srgbClr val="BFFFBF"/>
          </a:solidFill>
          <a:ln w="57150">
            <a:solidFill>
              <a:schemeClr val="tx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err="1"/>
              <a:t>jmp</a:t>
            </a:r>
            <a:endParaRPr lang="en-US" sz="1600" dirty="0"/>
          </a:p>
        </p:txBody>
      </p:sp>
      <p:sp>
        <p:nvSpPr>
          <p:cNvPr id="98" name="Rectangle 97">
            <a:extLst>
              <a:ext uri="{FF2B5EF4-FFF2-40B4-BE49-F238E27FC236}">
                <a16:creationId xmlns:a16="http://schemas.microsoft.com/office/drawing/2014/main" id="{A719B1FD-8625-4F77-BDD0-49C1C645504F}"/>
              </a:ext>
            </a:extLst>
          </p:cNvPr>
          <p:cNvSpPr/>
          <p:nvPr/>
        </p:nvSpPr>
        <p:spPr>
          <a:xfrm>
            <a:off x="8991600" y="4058076"/>
            <a:ext cx="457200" cy="457200"/>
          </a:xfrm>
          <a:prstGeom prst="rect">
            <a:avLst/>
          </a:prstGeom>
          <a:solidFill>
            <a:srgbClr val="BFFFBF"/>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err="1"/>
              <a:t>jmp</a:t>
            </a:r>
            <a:endParaRPr lang="en-US" sz="1600" dirty="0"/>
          </a:p>
        </p:txBody>
      </p:sp>
      <p:sp>
        <p:nvSpPr>
          <p:cNvPr id="99" name="Rounded Rectangle 96">
            <a:extLst>
              <a:ext uri="{FF2B5EF4-FFF2-40B4-BE49-F238E27FC236}">
                <a16:creationId xmlns:a16="http://schemas.microsoft.com/office/drawing/2014/main" id="{58437A3E-2C03-48BB-A2F6-33B6CA6529AE}"/>
              </a:ext>
            </a:extLst>
          </p:cNvPr>
          <p:cNvSpPr/>
          <p:nvPr/>
        </p:nvSpPr>
        <p:spPr>
          <a:xfrm>
            <a:off x="2133600" y="2686476"/>
            <a:ext cx="457200" cy="304800"/>
          </a:xfrm>
          <a:prstGeom prst="roundRect">
            <a:avLst/>
          </a:prstGeom>
          <a:solidFill>
            <a:srgbClr val="D1B2E8"/>
          </a:solidFill>
          <a:ln w="19050">
            <a:solidFill>
              <a:srgbClr val="57257D"/>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err="1"/>
              <a:t>jmp</a:t>
            </a:r>
            <a:endParaRPr lang="en-US" sz="1600" dirty="0"/>
          </a:p>
        </p:txBody>
      </p:sp>
      <p:sp>
        <p:nvSpPr>
          <p:cNvPr id="100" name="Freeform 97">
            <a:extLst>
              <a:ext uri="{FF2B5EF4-FFF2-40B4-BE49-F238E27FC236}">
                <a16:creationId xmlns:a16="http://schemas.microsoft.com/office/drawing/2014/main" id="{17847906-7FE2-40D2-B5B4-2BACBD41713B}"/>
              </a:ext>
            </a:extLst>
          </p:cNvPr>
          <p:cNvSpPr/>
          <p:nvPr/>
        </p:nvSpPr>
        <p:spPr>
          <a:xfrm>
            <a:off x="1716439" y="2848502"/>
            <a:ext cx="365825" cy="837399"/>
          </a:xfrm>
          <a:custGeom>
            <a:avLst/>
            <a:gdLst>
              <a:gd name="connsiteX0" fmla="*/ 0 w 96252"/>
              <a:gd name="connsiteY0" fmla="*/ 0 h 596766"/>
              <a:gd name="connsiteX1" fmla="*/ 96252 w 96252"/>
              <a:gd name="connsiteY1" fmla="*/ 596766 h 596766"/>
              <a:gd name="connsiteX0" fmla="*/ 38587 w 52162"/>
              <a:gd name="connsiteY0" fmla="*/ 0 h 827772"/>
              <a:gd name="connsiteX1" fmla="*/ 86 w 52162"/>
              <a:gd name="connsiteY1" fmla="*/ 827772 h 827772"/>
              <a:gd name="connsiteX0" fmla="*/ 174684 w 174684"/>
              <a:gd name="connsiteY0" fmla="*/ 0 h 827772"/>
              <a:gd name="connsiteX1" fmla="*/ 136183 w 174684"/>
              <a:gd name="connsiteY1" fmla="*/ 827772 h 827772"/>
              <a:gd name="connsiteX0" fmla="*/ 307611 w 307611"/>
              <a:gd name="connsiteY0" fmla="*/ 0 h 827774"/>
              <a:gd name="connsiteX1" fmla="*/ 269110 w 307611"/>
              <a:gd name="connsiteY1" fmla="*/ 827772 h 827774"/>
              <a:gd name="connsiteX0" fmla="*/ 345908 w 345908"/>
              <a:gd name="connsiteY0" fmla="*/ 0 h 827774"/>
              <a:gd name="connsiteX1" fmla="*/ 307407 w 345908"/>
              <a:gd name="connsiteY1" fmla="*/ 827772 h 827774"/>
              <a:gd name="connsiteX0" fmla="*/ 365825 w 365825"/>
              <a:gd name="connsiteY0" fmla="*/ 0 h 837399"/>
              <a:gd name="connsiteX1" fmla="*/ 288823 w 365825"/>
              <a:gd name="connsiteY1" fmla="*/ 837397 h 837399"/>
            </a:gdLst>
            <a:ahLst/>
            <a:cxnLst>
              <a:cxn ang="0">
                <a:pos x="connsiteX0" y="connsiteY0"/>
              </a:cxn>
              <a:cxn ang="0">
                <a:pos x="connsiteX1" y="connsiteY1"/>
              </a:cxn>
            </a:cxnLst>
            <a:rect l="l" t="t" r="r" b="b"/>
            <a:pathLst>
              <a:path w="365825" h="837399">
                <a:moveTo>
                  <a:pt x="365825" y="0"/>
                </a:moveTo>
                <a:cubicBezTo>
                  <a:pt x="-107417" y="802"/>
                  <a:pt x="-109021" y="839002"/>
                  <a:pt x="288823" y="837397"/>
                </a:cubicBezTo>
              </a:path>
            </a:pathLst>
          </a:custGeom>
          <a:noFill/>
          <a:ln>
            <a:solidFill>
              <a:srgbClr val="57257D"/>
            </a:solidFill>
            <a:tailEnd type="triangle" w="med" len="lg"/>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1" name="TextBox 100">
            <a:extLst>
              <a:ext uri="{FF2B5EF4-FFF2-40B4-BE49-F238E27FC236}">
                <a16:creationId xmlns:a16="http://schemas.microsoft.com/office/drawing/2014/main" id="{1D890F8D-11FD-47FE-A7CE-479A17ABD316}"/>
              </a:ext>
            </a:extLst>
          </p:cNvPr>
          <p:cNvSpPr txBox="1"/>
          <p:nvPr/>
        </p:nvSpPr>
        <p:spPr>
          <a:xfrm>
            <a:off x="5791200" y="2686476"/>
            <a:ext cx="1577996" cy="369332"/>
          </a:xfrm>
          <a:prstGeom prst="rect">
            <a:avLst/>
          </a:prstGeom>
          <a:noFill/>
        </p:spPr>
        <p:txBody>
          <a:bodyPr wrap="none" rtlCol="0">
            <a:spAutoFit/>
          </a:bodyPr>
          <a:lstStyle/>
          <a:p>
            <a:r>
              <a:rPr lang="en-US" dirty="0">
                <a:solidFill>
                  <a:schemeClr val="accent4"/>
                </a:solidFill>
              </a:rPr>
              <a:t>Known Chosen</a:t>
            </a:r>
          </a:p>
        </p:txBody>
      </p:sp>
      <p:sp>
        <p:nvSpPr>
          <p:cNvPr id="102" name="Freeform 99">
            <a:extLst>
              <a:ext uri="{FF2B5EF4-FFF2-40B4-BE49-F238E27FC236}">
                <a16:creationId xmlns:a16="http://schemas.microsoft.com/office/drawing/2014/main" id="{DA795525-A929-4669-96C3-42999BF8E13C}"/>
              </a:ext>
            </a:extLst>
          </p:cNvPr>
          <p:cNvSpPr/>
          <p:nvPr/>
        </p:nvSpPr>
        <p:spPr>
          <a:xfrm>
            <a:off x="2833036" y="2877377"/>
            <a:ext cx="2945330" cy="519764"/>
          </a:xfrm>
          <a:custGeom>
            <a:avLst/>
            <a:gdLst>
              <a:gd name="connsiteX0" fmla="*/ 2945330 w 2945330"/>
              <a:gd name="connsiteY0" fmla="*/ 0 h 519764"/>
              <a:gd name="connsiteX1" fmla="*/ 0 w 2945330"/>
              <a:gd name="connsiteY1" fmla="*/ 519764 h 519764"/>
              <a:gd name="connsiteX0" fmla="*/ 2945330 w 2945330"/>
              <a:gd name="connsiteY0" fmla="*/ 0 h 519764"/>
              <a:gd name="connsiteX1" fmla="*/ 0 w 2945330"/>
              <a:gd name="connsiteY1" fmla="*/ 519764 h 519764"/>
              <a:gd name="connsiteX0" fmla="*/ 2945330 w 2945330"/>
              <a:gd name="connsiteY0" fmla="*/ 0 h 519764"/>
              <a:gd name="connsiteX1" fmla="*/ 0 w 2945330"/>
              <a:gd name="connsiteY1" fmla="*/ 519764 h 519764"/>
              <a:gd name="connsiteX0" fmla="*/ 2945330 w 2945330"/>
              <a:gd name="connsiteY0" fmla="*/ 0 h 519764"/>
              <a:gd name="connsiteX1" fmla="*/ 0 w 2945330"/>
              <a:gd name="connsiteY1" fmla="*/ 519764 h 519764"/>
              <a:gd name="connsiteX0" fmla="*/ 2945330 w 2945330"/>
              <a:gd name="connsiteY0" fmla="*/ 0 h 519764"/>
              <a:gd name="connsiteX1" fmla="*/ 0 w 2945330"/>
              <a:gd name="connsiteY1" fmla="*/ 519764 h 519764"/>
            </a:gdLst>
            <a:ahLst/>
            <a:cxnLst>
              <a:cxn ang="0">
                <a:pos x="connsiteX0" y="connsiteY0"/>
              </a:cxn>
              <a:cxn ang="0">
                <a:pos x="connsiteX1" y="connsiteY1"/>
              </a:cxn>
            </a:cxnLst>
            <a:rect l="l" t="t" r="r" b="b"/>
            <a:pathLst>
              <a:path w="2945330" h="519764">
                <a:moveTo>
                  <a:pt x="2945330" y="0"/>
                </a:moveTo>
                <a:cubicBezTo>
                  <a:pt x="625642" y="9626"/>
                  <a:pt x="394635" y="19251"/>
                  <a:pt x="0" y="519764"/>
                </a:cubicBezTo>
              </a:path>
            </a:pathLst>
          </a:custGeom>
          <a:noFill/>
          <a:ln w="19050">
            <a:solidFill>
              <a:schemeClr val="accent4"/>
            </a:solidFill>
            <a:tailEnd type="triangle" w="sm" len="lg"/>
          </a:ln>
        </p:spPr>
        <p:style>
          <a:lnRef idx="2">
            <a:schemeClr val="dk1"/>
          </a:lnRef>
          <a:fillRef idx="1">
            <a:schemeClr val="lt1"/>
          </a:fillRef>
          <a:effectRef idx="0">
            <a:schemeClr val="dk1"/>
          </a:effectRef>
          <a:fontRef idx="minor">
            <a:schemeClr val="dk1"/>
          </a:fontRef>
        </p:style>
        <p:txBody>
          <a:bodyPr rtlCol="0" anchor="ctr"/>
          <a:lstStyle/>
          <a:p>
            <a:endParaRPr lang="en-US"/>
          </a:p>
        </p:txBody>
      </p:sp>
      <p:sp>
        <p:nvSpPr>
          <p:cNvPr id="103" name="Freeform 100">
            <a:extLst>
              <a:ext uri="{FF2B5EF4-FFF2-40B4-BE49-F238E27FC236}">
                <a16:creationId xmlns:a16="http://schemas.microsoft.com/office/drawing/2014/main" id="{23549F33-265E-49B8-9247-84666D27D88F}"/>
              </a:ext>
            </a:extLst>
          </p:cNvPr>
          <p:cNvSpPr/>
          <p:nvPr/>
        </p:nvSpPr>
        <p:spPr>
          <a:xfrm>
            <a:off x="3343176" y="2867752"/>
            <a:ext cx="2444817" cy="519764"/>
          </a:xfrm>
          <a:custGeom>
            <a:avLst/>
            <a:gdLst>
              <a:gd name="connsiteX0" fmla="*/ 2444817 w 2444817"/>
              <a:gd name="connsiteY0" fmla="*/ 0 h 519764"/>
              <a:gd name="connsiteX1" fmla="*/ 0 w 2444817"/>
              <a:gd name="connsiteY1" fmla="*/ 519764 h 519764"/>
              <a:gd name="connsiteX0" fmla="*/ 2444817 w 2444817"/>
              <a:gd name="connsiteY0" fmla="*/ 0 h 519764"/>
              <a:gd name="connsiteX1" fmla="*/ 0 w 2444817"/>
              <a:gd name="connsiteY1" fmla="*/ 519764 h 519764"/>
              <a:gd name="connsiteX0" fmla="*/ 2444817 w 2444817"/>
              <a:gd name="connsiteY0" fmla="*/ 0 h 519764"/>
              <a:gd name="connsiteX1" fmla="*/ 0 w 2444817"/>
              <a:gd name="connsiteY1" fmla="*/ 519764 h 519764"/>
              <a:gd name="connsiteX0" fmla="*/ 2444817 w 2444817"/>
              <a:gd name="connsiteY0" fmla="*/ 0 h 519764"/>
              <a:gd name="connsiteX1" fmla="*/ 0 w 2444817"/>
              <a:gd name="connsiteY1" fmla="*/ 519764 h 519764"/>
            </a:gdLst>
            <a:ahLst/>
            <a:cxnLst>
              <a:cxn ang="0">
                <a:pos x="connsiteX0" y="connsiteY0"/>
              </a:cxn>
              <a:cxn ang="0">
                <a:pos x="connsiteX1" y="connsiteY1"/>
              </a:cxn>
            </a:cxnLst>
            <a:rect l="l" t="t" r="r" b="b"/>
            <a:pathLst>
              <a:path w="2444817" h="519764">
                <a:moveTo>
                  <a:pt x="2444817" y="0"/>
                </a:moveTo>
                <a:cubicBezTo>
                  <a:pt x="1439779" y="20052"/>
                  <a:pt x="319238" y="11229"/>
                  <a:pt x="0" y="519764"/>
                </a:cubicBezTo>
              </a:path>
            </a:pathLst>
          </a:custGeom>
          <a:noFill/>
          <a:ln w="19050">
            <a:solidFill>
              <a:schemeClr val="accent4"/>
            </a:solidFill>
            <a:tailEnd type="triangle" w="sm" len="lg"/>
          </a:ln>
        </p:spPr>
        <p:style>
          <a:lnRef idx="2">
            <a:schemeClr val="dk1"/>
          </a:lnRef>
          <a:fillRef idx="1">
            <a:schemeClr val="lt1"/>
          </a:fillRef>
          <a:effectRef idx="0">
            <a:schemeClr val="dk1"/>
          </a:effectRef>
          <a:fontRef idx="minor">
            <a:schemeClr val="dk1"/>
          </a:fontRef>
        </p:style>
        <p:txBody>
          <a:bodyPr rtlCol="0" anchor="ctr"/>
          <a:lstStyle/>
          <a:p>
            <a:endParaRPr lang="en-US"/>
          </a:p>
        </p:txBody>
      </p:sp>
      <p:sp>
        <p:nvSpPr>
          <p:cNvPr id="104" name="Freeform 101">
            <a:extLst>
              <a:ext uri="{FF2B5EF4-FFF2-40B4-BE49-F238E27FC236}">
                <a16:creationId xmlns:a16="http://schemas.microsoft.com/office/drawing/2014/main" id="{038837EE-5CF0-408C-87EC-3B030DC04F1F}"/>
              </a:ext>
            </a:extLst>
          </p:cNvPr>
          <p:cNvSpPr/>
          <p:nvPr/>
        </p:nvSpPr>
        <p:spPr>
          <a:xfrm>
            <a:off x="5171976" y="2877379"/>
            <a:ext cx="606391" cy="510138"/>
          </a:xfrm>
          <a:custGeom>
            <a:avLst/>
            <a:gdLst>
              <a:gd name="connsiteX0" fmla="*/ 616017 w 616017"/>
              <a:gd name="connsiteY0" fmla="*/ 0 h 529389"/>
              <a:gd name="connsiteX1" fmla="*/ 0 w 616017"/>
              <a:gd name="connsiteY1" fmla="*/ 529389 h 529389"/>
              <a:gd name="connsiteX0" fmla="*/ 616017 w 616017"/>
              <a:gd name="connsiteY0" fmla="*/ 0 h 529389"/>
              <a:gd name="connsiteX1" fmla="*/ 0 w 616017"/>
              <a:gd name="connsiteY1" fmla="*/ 529389 h 529389"/>
              <a:gd name="connsiteX0" fmla="*/ 616017 w 616017"/>
              <a:gd name="connsiteY0" fmla="*/ 0 h 529389"/>
              <a:gd name="connsiteX1" fmla="*/ 0 w 616017"/>
              <a:gd name="connsiteY1" fmla="*/ 529389 h 529389"/>
              <a:gd name="connsiteX0" fmla="*/ 606391 w 606391"/>
              <a:gd name="connsiteY0" fmla="*/ 0 h 510138"/>
              <a:gd name="connsiteX1" fmla="*/ 0 w 606391"/>
              <a:gd name="connsiteY1" fmla="*/ 510138 h 510138"/>
            </a:gdLst>
            <a:ahLst/>
            <a:cxnLst>
              <a:cxn ang="0">
                <a:pos x="connsiteX0" y="connsiteY0"/>
              </a:cxn>
              <a:cxn ang="0">
                <a:pos x="connsiteX1" y="connsiteY1"/>
              </a:cxn>
            </a:cxnLst>
            <a:rect l="l" t="t" r="r" b="b"/>
            <a:pathLst>
              <a:path w="606391" h="510138">
                <a:moveTo>
                  <a:pt x="606391" y="0"/>
                </a:moveTo>
                <a:cubicBezTo>
                  <a:pt x="314424" y="12833"/>
                  <a:pt x="157212" y="218171"/>
                  <a:pt x="0" y="510138"/>
                </a:cubicBezTo>
              </a:path>
            </a:pathLst>
          </a:custGeom>
          <a:noFill/>
          <a:ln w="19050">
            <a:solidFill>
              <a:schemeClr val="accent4"/>
            </a:solidFill>
            <a:tailEnd type="triangle" w="sm" len="lg"/>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5" name="TextBox 104">
            <a:extLst>
              <a:ext uri="{FF2B5EF4-FFF2-40B4-BE49-F238E27FC236}">
                <a16:creationId xmlns:a16="http://schemas.microsoft.com/office/drawing/2014/main" id="{11FA1395-3408-45F1-A9C8-B8859F2955C2}"/>
              </a:ext>
            </a:extLst>
          </p:cNvPr>
          <p:cNvSpPr txBox="1"/>
          <p:nvPr/>
        </p:nvSpPr>
        <p:spPr>
          <a:xfrm>
            <a:off x="2971800" y="5124876"/>
            <a:ext cx="1828800" cy="369332"/>
          </a:xfrm>
          <a:prstGeom prst="rect">
            <a:avLst/>
          </a:prstGeom>
          <a:noFill/>
        </p:spPr>
        <p:txBody>
          <a:bodyPr wrap="square" rtlCol="0">
            <a:spAutoFit/>
          </a:bodyPr>
          <a:lstStyle/>
          <a:p>
            <a:r>
              <a:rPr lang="en-US" b="1" dirty="0"/>
              <a:t>Logs Before</a:t>
            </a:r>
          </a:p>
        </p:txBody>
      </p:sp>
      <p:sp>
        <p:nvSpPr>
          <p:cNvPr id="106" name="TextBox 105">
            <a:extLst>
              <a:ext uri="{FF2B5EF4-FFF2-40B4-BE49-F238E27FC236}">
                <a16:creationId xmlns:a16="http://schemas.microsoft.com/office/drawing/2014/main" id="{5A7381FA-CA83-4A3F-A8E1-FA8B6A728DCB}"/>
              </a:ext>
            </a:extLst>
          </p:cNvPr>
          <p:cNvSpPr txBox="1"/>
          <p:nvPr/>
        </p:nvSpPr>
        <p:spPr>
          <a:xfrm>
            <a:off x="7620000" y="5124876"/>
            <a:ext cx="1752600" cy="369332"/>
          </a:xfrm>
          <a:prstGeom prst="rect">
            <a:avLst/>
          </a:prstGeom>
          <a:noFill/>
        </p:spPr>
        <p:txBody>
          <a:bodyPr wrap="square" rtlCol="0">
            <a:spAutoFit/>
          </a:bodyPr>
          <a:lstStyle/>
          <a:p>
            <a:r>
              <a:rPr lang="en-US" b="1" dirty="0"/>
              <a:t>Logs After</a:t>
            </a:r>
          </a:p>
        </p:txBody>
      </p:sp>
    </p:spTree>
    <p:extLst>
      <p:ext uri="{BB962C8B-B14F-4D97-AF65-F5344CB8AC3E}">
        <p14:creationId xmlns:p14="http://schemas.microsoft.com/office/powerpoint/2010/main" val="1136204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p:cNvSpPr>
          <p:nvPr>
            <p:ph type="title"/>
          </p:nvPr>
        </p:nvSpPr>
        <p:spPr/>
        <p:txBody>
          <a:bodyPr/>
          <a:lstStyle/>
          <a:p>
            <a:r>
              <a:rPr lang="en-US" dirty="0"/>
              <a:t>More Remarks</a:t>
            </a:r>
          </a:p>
        </p:txBody>
      </p:sp>
      <p:sp>
        <p:nvSpPr>
          <p:cNvPr id="247" name="Shape 247"/>
          <p:cNvSpPr>
            <a:spLocks noGrp="1"/>
          </p:cNvSpPr>
          <p:nvPr>
            <p:ph idx="1"/>
          </p:nvPr>
        </p:nvSpPr>
        <p:spPr>
          <a:xfrm>
            <a:off x="527957" y="966701"/>
            <a:ext cx="10902043" cy="5836836"/>
          </a:xfrm>
        </p:spPr>
        <p:txBody>
          <a:bodyPr>
            <a:normAutofit lnSpcReduction="10000"/>
          </a:bodyPr>
          <a:lstStyle/>
          <a:p>
            <a:pPr marL="0" indent="0">
              <a:buNone/>
            </a:pPr>
            <a:endParaRPr lang="en-US" sz="3200" dirty="0"/>
          </a:p>
          <a:p>
            <a:r>
              <a:rPr lang="en-US" sz="3200" dirty="0" err="1"/>
              <a:t>Paxos</a:t>
            </a:r>
            <a:r>
              <a:rPr lang="en-US" sz="3200" dirty="0"/>
              <a:t> is painful to get right, particularly the corner cases.  Start from a good implementation if you can.  See Yahoo’s “Zookeeper” as a starting point.</a:t>
            </a:r>
          </a:p>
          <a:p>
            <a:pPr marL="0" indent="0">
              <a:buNone/>
            </a:pPr>
            <a:endParaRPr lang="en-US" sz="3200" dirty="0"/>
          </a:p>
          <a:p>
            <a:r>
              <a:rPr lang="en-US" sz="3200" dirty="0"/>
              <a:t>There are lots of optimizations to make the common / no or few failures cases go faster;  if you find yourself implementing, research these.</a:t>
            </a:r>
          </a:p>
          <a:p>
            <a:endParaRPr lang="en-US" sz="3200" dirty="0"/>
          </a:p>
          <a:p>
            <a:r>
              <a:rPr lang="en-US" sz="3200" dirty="0" err="1"/>
              <a:t>Paxos</a:t>
            </a:r>
            <a:r>
              <a:rPr lang="en-US" sz="3200" dirty="0"/>
              <a:t> is expensive.  Usually, used for critical, smaller bits of data and to coordinate cheaper replication techniques such as primary-backup for big bulk data.</a:t>
            </a:r>
          </a:p>
        </p:txBody>
      </p:sp>
      <p:sp>
        <p:nvSpPr>
          <p:cNvPr id="2" name="Slide Number Placeholder 1">
            <a:extLst>
              <a:ext uri="{FF2B5EF4-FFF2-40B4-BE49-F238E27FC236}">
                <a16:creationId xmlns:a16="http://schemas.microsoft.com/office/drawing/2014/main" id="{F743763B-5CF5-4570-BB95-6E17D9B82C23}"/>
              </a:ext>
            </a:extLst>
          </p:cNvPr>
          <p:cNvSpPr>
            <a:spLocks noGrp="1"/>
          </p:cNvSpPr>
          <p:nvPr>
            <p:ph type="sldNum" sz="quarter" idx="12"/>
          </p:nvPr>
        </p:nvSpPr>
        <p:spPr/>
        <p:txBody>
          <a:bodyPr/>
          <a:lstStyle/>
          <a:p>
            <a:fld id="{86CB4B4D-7CA3-9044-876B-883B54F8677D}" type="slidenum">
              <a:rPr lang="en-US" smtClean="0"/>
              <a:pPr/>
              <a:t>41</a:t>
            </a:fld>
            <a:endParaRPr lang="en-US"/>
          </a:p>
        </p:txBody>
      </p:sp>
    </p:spTree>
    <p:extLst>
      <p:ext uri="{BB962C8B-B14F-4D97-AF65-F5344CB8AC3E}">
        <p14:creationId xmlns:p14="http://schemas.microsoft.com/office/powerpoint/2010/main" val="3059559918"/>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269" y="232172"/>
            <a:ext cx="8251031" cy="1714500"/>
          </a:xfrm>
        </p:spPr>
        <p:txBody>
          <a:bodyPr/>
          <a:lstStyle/>
          <a:p>
            <a:r>
              <a:rPr lang="en-US" dirty="0"/>
              <a:t>Beyond PAXOS</a:t>
            </a:r>
          </a:p>
        </p:txBody>
      </p:sp>
      <p:sp>
        <p:nvSpPr>
          <p:cNvPr id="3" name="Text Placeholder 2"/>
          <p:cNvSpPr>
            <a:spLocks noGrp="1"/>
          </p:cNvSpPr>
          <p:nvPr>
            <p:ph type="body" idx="1"/>
          </p:nvPr>
        </p:nvSpPr>
        <p:spPr/>
        <p:txBody>
          <a:bodyPr>
            <a:normAutofit/>
          </a:bodyPr>
          <a:lstStyle/>
          <a:p>
            <a:r>
              <a:rPr lang="en-US" sz="3200" dirty="0"/>
              <a:t>Many follow ups and variants </a:t>
            </a:r>
          </a:p>
          <a:p>
            <a:r>
              <a:rPr lang="en-US" sz="3200" dirty="0"/>
              <a:t>RAFT consensus algorithm </a:t>
            </a:r>
          </a:p>
          <a:p>
            <a:pPr lvl="1"/>
            <a:r>
              <a:rPr lang="en-US" sz="2800" dirty="0">
                <a:hlinkClick r:id="rId2"/>
              </a:rPr>
              <a:t>https://raft.github.io/</a:t>
            </a:r>
            <a:endParaRPr lang="en-US" sz="2800" dirty="0"/>
          </a:p>
          <a:p>
            <a:pPr lvl="1"/>
            <a:r>
              <a:rPr lang="en-US" sz="2800" dirty="0"/>
              <a:t>Great visualization of how it work </a:t>
            </a:r>
          </a:p>
          <a:p>
            <a:pPr lvl="2"/>
            <a:r>
              <a:rPr lang="en-US" sz="2400" dirty="0">
                <a:hlinkClick r:id="rId3"/>
              </a:rPr>
              <a:t>http://thesecretlivesofdata.com/raft/</a:t>
            </a:r>
            <a:r>
              <a:rPr lang="en-US" sz="2400" dirty="0"/>
              <a:t> </a:t>
            </a:r>
          </a:p>
        </p:txBody>
      </p:sp>
    </p:spTree>
    <p:extLst>
      <p:ext uri="{BB962C8B-B14F-4D97-AF65-F5344CB8AC3E}">
        <p14:creationId xmlns:p14="http://schemas.microsoft.com/office/powerpoint/2010/main" val="343443766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title"/>
          </p:nvPr>
        </p:nvSpPr>
        <p:spPr/>
        <p:txBody>
          <a:bodyPr/>
          <a:lstStyle/>
          <a:p>
            <a:r>
              <a:rPr lang="en-US"/>
              <a:t>Summary</a:t>
            </a:r>
            <a:endParaRPr lang="en-US" dirty="0"/>
          </a:p>
        </p:txBody>
      </p:sp>
      <p:sp>
        <p:nvSpPr>
          <p:cNvPr id="195" name="Shape 195"/>
          <p:cNvSpPr>
            <a:spLocks noGrp="1"/>
          </p:cNvSpPr>
          <p:nvPr>
            <p:ph idx="1"/>
          </p:nvPr>
        </p:nvSpPr>
        <p:spPr>
          <a:xfrm>
            <a:off x="593268" y="1374111"/>
            <a:ext cx="10515600" cy="5361599"/>
          </a:xfrm>
        </p:spPr>
        <p:txBody>
          <a:bodyPr>
            <a:normAutofit lnSpcReduction="10000"/>
          </a:bodyPr>
          <a:lstStyle/>
          <a:p>
            <a:r>
              <a:rPr lang="en-US" sz="3200" dirty="0"/>
              <a:t>Primary-backup</a:t>
            </a:r>
          </a:p>
          <a:p>
            <a:pPr lvl="1"/>
            <a:r>
              <a:rPr lang="en-US" sz="2800" dirty="0"/>
              <a:t>Writes handled by primary, stream log to backup(s)</a:t>
            </a:r>
          </a:p>
          <a:p>
            <a:pPr lvl="1"/>
            <a:r>
              <a:rPr lang="en-US" sz="2800" dirty="0"/>
              <a:t>Replicas are “passive”, follow primary</a:t>
            </a:r>
          </a:p>
          <a:p>
            <a:pPr lvl="1"/>
            <a:r>
              <a:rPr lang="en-US" sz="2800" dirty="0"/>
              <a:t>Good:  Simple protocol. N machines, can handle N-1 failures</a:t>
            </a:r>
          </a:p>
          <a:p>
            <a:pPr lvl="1"/>
            <a:r>
              <a:rPr lang="en-US" sz="2800" dirty="0"/>
              <a:t>Bad:  Slow response times in case of failures.</a:t>
            </a:r>
          </a:p>
          <a:p>
            <a:pPr lvl="1"/>
            <a:endParaRPr lang="en-US" sz="2800" dirty="0"/>
          </a:p>
          <a:p>
            <a:r>
              <a:rPr lang="en-US" sz="3200" dirty="0"/>
              <a:t>Quorum consensus</a:t>
            </a:r>
          </a:p>
          <a:p>
            <a:pPr lvl="1"/>
            <a:r>
              <a:rPr lang="en-US" sz="2800" dirty="0"/>
              <a:t>Designed to have fast response time even under failures</a:t>
            </a:r>
          </a:p>
          <a:p>
            <a:pPr lvl="1"/>
            <a:r>
              <a:rPr lang="en-US" sz="2800" dirty="0"/>
              <a:t>Replicas are “active” - participate in protocol;  there is no master, per se.</a:t>
            </a:r>
          </a:p>
          <a:p>
            <a:pPr lvl="1"/>
            <a:r>
              <a:rPr lang="en-US" sz="2800" dirty="0"/>
              <a:t>Good:  Clients don’t even see the failures</a:t>
            </a:r>
          </a:p>
          <a:p>
            <a:pPr lvl="1"/>
            <a:r>
              <a:rPr lang="en-US" sz="2800" dirty="0"/>
              <a:t>Bad:  More complex (corner cases). To handle </a:t>
            </a:r>
            <a:r>
              <a:rPr lang="en-US" sz="2800" i="1" dirty="0"/>
              <a:t>f</a:t>
            </a:r>
            <a:r>
              <a:rPr lang="en-US" sz="2800" dirty="0"/>
              <a:t> failures, must have 2</a:t>
            </a:r>
            <a:r>
              <a:rPr lang="en-US" sz="2800" i="1" dirty="0"/>
              <a:t>f</a:t>
            </a:r>
            <a:r>
              <a:rPr lang="en-US" sz="2800" dirty="0"/>
              <a:t> + 1 replicas.</a:t>
            </a:r>
          </a:p>
        </p:txBody>
      </p:sp>
      <p:sp>
        <p:nvSpPr>
          <p:cNvPr id="4" name="Slide Number Placeholder 3">
            <a:extLst>
              <a:ext uri="{FF2B5EF4-FFF2-40B4-BE49-F238E27FC236}">
                <a16:creationId xmlns:a16="http://schemas.microsoft.com/office/drawing/2014/main" id="{90D772D3-88F5-4C2A-AFE2-91670D18717D}"/>
              </a:ext>
            </a:extLst>
          </p:cNvPr>
          <p:cNvSpPr>
            <a:spLocks noGrp="1"/>
          </p:cNvSpPr>
          <p:nvPr>
            <p:ph type="sldNum" sz="quarter" idx="12"/>
          </p:nvPr>
        </p:nvSpPr>
        <p:spPr/>
        <p:txBody>
          <a:bodyPr/>
          <a:lstStyle/>
          <a:p>
            <a:fld id="{E839097F-65DE-4F05-AAE3-D04AA2675967}" type="slidenum">
              <a:rPr lang="en-US" smtClean="0"/>
              <a:t>43</a:t>
            </a:fld>
            <a:endParaRPr lang="en-US"/>
          </a:p>
        </p:txBody>
      </p:sp>
    </p:spTree>
    <p:extLst>
      <p:ext uri="{BB962C8B-B14F-4D97-AF65-F5344CB8AC3E}">
        <p14:creationId xmlns:p14="http://schemas.microsoft.com/office/powerpoint/2010/main" val="364053933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5BA3-0E61-42A4-B1E4-98F00B92178B}"/>
              </a:ext>
            </a:extLst>
          </p:cNvPr>
          <p:cNvSpPr>
            <a:spLocks noGrp="1"/>
          </p:cNvSpPr>
          <p:nvPr>
            <p:ph type="title"/>
          </p:nvPr>
        </p:nvSpPr>
        <p:spPr/>
        <p:txBody>
          <a:bodyPr/>
          <a:lstStyle/>
          <a:p>
            <a:r>
              <a:rPr lang="en-US" dirty="0"/>
              <a:t>Outline for Today</a:t>
            </a:r>
          </a:p>
        </p:txBody>
      </p:sp>
      <p:sp>
        <p:nvSpPr>
          <p:cNvPr id="3" name="Text Placeholder 2">
            <a:extLst>
              <a:ext uri="{FF2B5EF4-FFF2-40B4-BE49-F238E27FC236}">
                <a16:creationId xmlns:a16="http://schemas.microsoft.com/office/drawing/2014/main" id="{25A6FA19-363B-48B2-A3E4-81869F80DAC6}"/>
              </a:ext>
            </a:extLst>
          </p:cNvPr>
          <p:cNvSpPr>
            <a:spLocks noGrp="1"/>
          </p:cNvSpPr>
          <p:nvPr>
            <p:ph type="body" idx="1"/>
          </p:nvPr>
        </p:nvSpPr>
        <p:spPr/>
        <p:txBody>
          <a:bodyPr>
            <a:normAutofit/>
          </a:bodyPr>
          <a:lstStyle/>
          <a:p>
            <a:pPr marL="0" indent="0">
              <a:buNone/>
            </a:pPr>
            <a:r>
              <a:rPr lang="en-US" sz="4000" dirty="0"/>
              <a:t>Consistency when content is replicated</a:t>
            </a:r>
          </a:p>
          <a:p>
            <a:endParaRPr lang="en-US" sz="4000" dirty="0"/>
          </a:p>
          <a:p>
            <a:pPr marL="0" indent="0">
              <a:buNone/>
            </a:pPr>
            <a:r>
              <a:rPr lang="en-US" sz="4000" dirty="0"/>
              <a:t>Primary-backup replication model</a:t>
            </a:r>
          </a:p>
          <a:p>
            <a:endParaRPr lang="en-US" sz="4000" dirty="0"/>
          </a:p>
          <a:p>
            <a:pPr marL="0" indent="0">
              <a:buNone/>
            </a:pPr>
            <a:r>
              <a:rPr lang="en-US" sz="4000" dirty="0"/>
              <a:t>Consensus replication model</a:t>
            </a:r>
          </a:p>
        </p:txBody>
      </p:sp>
      <p:sp>
        <p:nvSpPr>
          <p:cNvPr id="4" name="Slide Number Placeholder 3">
            <a:extLst>
              <a:ext uri="{FF2B5EF4-FFF2-40B4-BE49-F238E27FC236}">
                <a16:creationId xmlns:a16="http://schemas.microsoft.com/office/drawing/2014/main" id="{03135FB5-BC5C-4845-9932-89BA7D8CF7FF}"/>
              </a:ext>
            </a:extLst>
          </p:cNvPr>
          <p:cNvSpPr>
            <a:spLocks noGrp="1"/>
          </p:cNvSpPr>
          <p:nvPr>
            <p:ph type="sldNum" sz="quarter" idx="2"/>
          </p:nvPr>
        </p:nvSpPr>
        <p:spPr/>
        <p:txBody>
          <a:bodyPr/>
          <a:lstStyle/>
          <a:p>
            <a:fld id="{86CB4B4D-7CA3-9044-876B-883B54F8677D}" type="slidenum">
              <a:rPr lang="en-US" smtClean="0"/>
              <a:t>5</a:t>
            </a:fld>
            <a:endParaRPr lang="en-US"/>
          </a:p>
        </p:txBody>
      </p:sp>
    </p:spTree>
    <p:extLst>
      <p:ext uri="{BB962C8B-B14F-4D97-AF65-F5344CB8AC3E}">
        <p14:creationId xmlns:p14="http://schemas.microsoft.com/office/powerpoint/2010/main" val="282392924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lstStyle/>
          <a:p>
            <a:r>
              <a:rPr dirty="0"/>
              <a:t>Simple</a:t>
            </a:r>
            <a:r>
              <a:rPr lang="en-US" dirty="0"/>
              <a:t> E</a:t>
            </a:r>
            <a:r>
              <a:rPr dirty="0"/>
              <a:t>xamples</a:t>
            </a:r>
            <a:r>
              <a:rPr lang="en-US" dirty="0"/>
              <a:t> of Replication</a:t>
            </a:r>
            <a:endParaRPr dirty="0"/>
          </a:p>
        </p:txBody>
      </p:sp>
      <p:sp>
        <p:nvSpPr>
          <p:cNvPr id="171" name="Shape 171"/>
          <p:cNvSpPr>
            <a:spLocks noGrp="1"/>
          </p:cNvSpPr>
          <p:nvPr>
            <p:ph type="body" idx="1"/>
          </p:nvPr>
        </p:nvSpPr>
        <p:spPr>
          <a:xfrm>
            <a:off x="1190625" y="1477926"/>
            <a:ext cx="9810750" cy="5146158"/>
          </a:xfrm>
          <a:prstGeom prst="rect">
            <a:avLst/>
          </a:prstGeom>
        </p:spPr>
        <p:txBody>
          <a:bodyPr/>
          <a:lstStyle/>
          <a:p>
            <a:pPr marL="937584"/>
            <a:r>
              <a:rPr dirty="0"/>
              <a:t>Replicated web sites</a:t>
            </a:r>
          </a:p>
          <a:p>
            <a:pPr marL="937584"/>
            <a:r>
              <a:rPr dirty="0"/>
              <a:t>e.g., Yahoo! or Amazon:  </a:t>
            </a:r>
          </a:p>
          <a:p>
            <a:pPr marL="1250112" lvl="1"/>
            <a:r>
              <a:rPr dirty="0"/>
              <a:t>DNS-based load balancing (DNS returns multiple IP addresses for each name)</a:t>
            </a:r>
          </a:p>
          <a:p>
            <a:pPr marL="1250112" lvl="1"/>
            <a:r>
              <a:rPr dirty="0"/>
              <a:t>Hardware load balancers put multiple machines behind each IP address</a:t>
            </a:r>
            <a:endParaRPr lang="en-US" dirty="0"/>
          </a:p>
          <a:p>
            <a:pPr marL="1250112" lvl="1"/>
            <a:endParaRPr lang="en-US" dirty="0"/>
          </a:p>
          <a:p>
            <a:pPr marL="792912"/>
            <a:r>
              <a:rPr lang="en-US" dirty="0"/>
              <a:t>When is replication easy? When hard?</a:t>
            </a:r>
          </a:p>
          <a:p>
            <a:pPr marL="1250112" lvl="1"/>
            <a:r>
              <a:rPr lang="en-US" dirty="0"/>
              <a:t>Workload assumptions</a:t>
            </a:r>
            <a:endParaRPr dirty="0"/>
          </a:p>
        </p:txBody>
      </p:sp>
      <p:sp>
        <p:nvSpPr>
          <p:cNvPr id="2" name="Slide Number Placeholder 1">
            <a:extLst>
              <a:ext uri="{FF2B5EF4-FFF2-40B4-BE49-F238E27FC236}">
                <a16:creationId xmlns:a16="http://schemas.microsoft.com/office/drawing/2014/main" id="{4C5AC91B-BF64-4018-A110-3ABEC6F96FEE}"/>
              </a:ext>
            </a:extLst>
          </p:cNvPr>
          <p:cNvSpPr>
            <a:spLocks noGrp="1"/>
          </p:cNvSpPr>
          <p:nvPr>
            <p:ph type="sldNum" sz="quarter" idx="2"/>
          </p:nvPr>
        </p:nvSpPr>
        <p:spPr/>
        <p:txBody>
          <a:bodyPr/>
          <a:lstStyle/>
          <a:p>
            <a:fld id="{86CB4B4D-7CA3-9044-876B-883B54F8677D}" type="slidenum">
              <a:rPr lang="en-US" smtClean="0"/>
              <a:t>6</a:t>
            </a:fld>
            <a:endParaRPr lang="en-US"/>
          </a:p>
        </p:txBody>
      </p:sp>
    </p:spTree>
    <p:extLst>
      <p:ext uri="{BB962C8B-B14F-4D97-AF65-F5344CB8AC3E}">
        <p14:creationId xmlns:p14="http://schemas.microsoft.com/office/powerpoint/2010/main" val="302910341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p:nvPr>
        </p:nvSpPr>
        <p:spPr>
          <a:prstGeom prst="rect">
            <a:avLst/>
          </a:prstGeom>
        </p:spPr>
        <p:txBody>
          <a:bodyPr/>
          <a:lstStyle/>
          <a:p>
            <a:pPr>
              <a:defRPr i="1"/>
            </a:pPr>
            <a:r>
              <a:t>Read-only</a:t>
            </a:r>
            <a:r>
              <a:rPr i="0"/>
              <a:t> content</a:t>
            </a:r>
          </a:p>
        </p:txBody>
      </p:sp>
      <p:sp>
        <p:nvSpPr>
          <p:cNvPr id="174" name="Shape 174"/>
          <p:cNvSpPr>
            <a:spLocks noGrp="1"/>
          </p:cNvSpPr>
          <p:nvPr>
            <p:ph type="body" idx="1"/>
          </p:nvPr>
        </p:nvSpPr>
        <p:spPr>
          <a:prstGeom prst="rect">
            <a:avLst/>
          </a:prstGeom>
        </p:spPr>
        <p:txBody>
          <a:bodyPr>
            <a:normAutofit fontScale="92500" lnSpcReduction="10000"/>
          </a:bodyPr>
          <a:lstStyle/>
          <a:p>
            <a:pPr>
              <a:defRPr sz="3400"/>
            </a:pPr>
            <a:r>
              <a:rPr dirty="0"/>
              <a:t>Easy to replicate - just make multiple copies of it.</a:t>
            </a:r>
          </a:p>
          <a:p>
            <a:pPr lvl="1">
              <a:defRPr sz="3400"/>
            </a:pPr>
            <a:r>
              <a:rPr dirty="0"/>
              <a:t>Performance boost:  Get to use multiple servers to handle the load;</a:t>
            </a:r>
          </a:p>
          <a:p>
            <a:pPr lvl="1">
              <a:defRPr sz="3400"/>
            </a:pPr>
            <a:r>
              <a:rPr dirty="0"/>
              <a:t>Perf boost 2:  Locality.  We’ll see this later when we discuss CDNs, can often direct client to a replica </a:t>
            </a:r>
            <a:r>
              <a:rPr i="1" dirty="0"/>
              <a:t>near</a:t>
            </a:r>
            <a:r>
              <a:rPr dirty="0"/>
              <a:t> it</a:t>
            </a:r>
          </a:p>
          <a:p>
            <a:pPr lvl="1">
              <a:defRPr sz="3400"/>
            </a:pPr>
            <a:r>
              <a:rPr dirty="0"/>
              <a:t>Availability boost:  Can fail-over (done at both DNS level -- slower, because clients cache DNS answers -- and at front-end hardware level)</a:t>
            </a:r>
          </a:p>
        </p:txBody>
      </p:sp>
      <p:sp>
        <p:nvSpPr>
          <p:cNvPr id="2" name="Slide Number Placeholder 1">
            <a:extLst>
              <a:ext uri="{FF2B5EF4-FFF2-40B4-BE49-F238E27FC236}">
                <a16:creationId xmlns:a16="http://schemas.microsoft.com/office/drawing/2014/main" id="{286A59B7-FD30-4813-B15B-41E79044C2C6}"/>
              </a:ext>
            </a:extLst>
          </p:cNvPr>
          <p:cNvSpPr>
            <a:spLocks noGrp="1"/>
          </p:cNvSpPr>
          <p:nvPr>
            <p:ph type="sldNum" sz="quarter" idx="2"/>
          </p:nvPr>
        </p:nvSpPr>
        <p:spPr/>
        <p:txBody>
          <a:bodyPr/>
          <a:lstStyle/>
          <a:p>
            <a:fld id="{86CB4B4D-7CA3-9044-876B-883B54F8677D}" type="slidenum">
              <a:rPr lang="en-US" smtClean="0"/>
              <a:t>7</a:t>
            </a:fld>
            <a:endParaRPr lang="en-US"/>
          </a:p>
        </p:txBody>
      </p:sp>
    </p:spTree>
    <p:extLst>
      <p:ext uri="{BB962C8B-B14F-4D97-AF65-F5344CB8AC3E}">
        <p14:creationId xmlns:p14="http://schemas.microsoft.com/office/powerpoint/2010/main" val="6484281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5331C-79F8-4ED8-B718-33A3F224F241}"/>
              </a:ext>
            </a:extLst>
          </p:cNvPr>
          <p:cNvSpPr>
            <a:spLocks noGrp="1"/>
          </p:cNvSpPr>
          <p:nvPr>
            <p:ph type="title"/>
          </p:nvPr>
        </p:nvSpPr>
        <p:spPr/>
        <p:txBody>
          <a:bodyPr/>
          <a:lstStyle/>
          <a:p>
            <a:r>
              <a:rPr lang="en-US" dirty="0"/>
              <a:t>But R</a:t>
            </a:r>
            <a:r>
              <a:rPr lang="en-US" i="1" dirty="0"/>
              <a:t>ead-write</a:t>
            </a:r>
            <a:r>
              <a:rPr lang="en-US" dirty="0"/>
              <a:t> Data...</a:t>
            </a:r>
          </a:p>
        </p:txBody>
      </p:sp>
      <p:sp>
        <p:nvSpPr>
          <p:cNvPr id="3" name="Content Placeholder 2">
            <a:extLst>
              <a:ext uri="{FF2B5EF4-FFF2-40B4-BE49-F238E27FC236}">
                <a16:creationId xmlns:a16="http://schemas.microsoft.com/office/drawing/2014/main" id="{B7E8AFA2-3DCC-4F11-909A-DEED5299A981}"/>
              </a:ext>
            </a:extLst>
          </p:cNvPr>
          <p:cNvSpPr>
            <a:spLocks noGrp="1"/>
          </p:cNvSpPr>
          <p:nvPr>
            <p:ph idx="1"/>
          </p:nvPr>
        </p:nvSpPr>
        <p:spPr>
          <a:xfrm>
            <a:off x="838199" y="1406769"/>
            <a:ext cx="10814537" cy="5361599"/>
          </a:xfrm>
        </p:spPr>
        <p:txBody>
          <a:bodyPr>
            <a:normAutofit/>
          </a:bodyPr>
          <a:lstStyle/>
          <a:p>
            <a:r>
              <a:rPr lang="en-US" sz="3200" dirty="0"/>
              <a:t>Requires write replication, and some degree of consistency</a:t>
            </a:r>
          </a:p>
          <a:p>
            <a:pPr lvl="1"/>
            <a:r>
              <a:rPr lang="en-US" sz="2800" b="1" dirty="0"/>
              <a:t>Strict</a:t>
            </a:r>
            <a:r>
              <a:rPr lang="en-US" sz="2800" dirty="0"/>
              <a:t> Consistency</a:t>
            </a:r>
          </a:p>
          <a:p>
            <a:pPr lvl="2"/>
            <a:r>
              <a:rPr lang="en-US" sz="2400" dirty="0"/>
              <a:t>Read always returns value from latest write</a:t>
            </a:r>
          </a:p>
          <a:p>
            <a:pPr lvl="1"/>
            <a:r>
              <a:rPr lang="en-US" sz="2800" b="1" dirty="0"/>
              <a:t>Sequential</a:t>
            </a:r>
            <a:r>
              <a:rPr lang="en-US" sz="2800" dirty="0"/>
              <a:t> Consistency</a:t>
            </a:r>
          </a:p>
          <a:p>
            <a:pPr lvl="2"/>
            <a:r>
              <a:rPr lang="en-US" sz="2400" dirty="0"/>
              <a:t>All nodes see operations in some sequential order</a:t>
            </a:r>
          </a:p>
          <a:p>
            <a:pPr lvl="2"/>
            <a:r>
              <a:rPr lang="en-US" sz="2400" dirty="0"/>
              <a:t>Operations of each process appear in-order in this sequence</a:t>
            </a:r>
          </a:p>
        </p:txBody>
      </p:sp>
      <p:sp>
        <p:nvSpPr>
          <p:cNvPr id="4" name="Slide Number Placeholder 3">
            <a:extLst>
              <a:ext uri="{FF2B5EF4-FFF2-40B4-BE49-F238E27FC236}">
                <a16:creationId xmlns:a16="http://schemas.microsoft.com/office/drawing/2014/main" id="{6279F51F-8A91-48A8-810F-B855728FF737}"/>
              </a:ext>
            </a:extLst>
          </p:cNvPr>
          <p:cNvSpPr>
            <a:spLocks noGrp="1"/>
          </p:cNvSpPr>
          <p:nvPr>
            <p:ph type="sldNum" sz="quarter" idx="12"/>
          </p:nvPr>
        </p:nvSpPr>
        <p:spPr/>
        <p:txBody>
          <a:bodyPr/>
          <a:lstStyle/>
          <a:p>
            <a:fld id="{E839097F-65DE-4F05-AAE3-D04AA2675967}" type="slidenum">
              <a:rPr lang="en-US" smtClean="0"/>
              <a:t>8</a:t>
            </a:fld>
            <a:endParaRPr lang="en-US"/>
          </a:p>
        </p:txBody>
      </p:sp>
    </p:spTree>
    <p:extLst>
      <p:ext uri="{BB962C8B-B14F-4D97-AF65-F5344CB8AC3E}">
        <p14:creationId xmlns:p14="http://schemas.microsoft.com/office/powerpoint/2010/main" val="309020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Sequential Consistency (1)</a:t>
            </a:r>
          </a:p>
        </p:txBody>
      </p:sp>
      <p:sp>
        <p:nvSpPr>
          <p:cNvPr id="86019" name="Rectangle 3"/>
          <p:cNvSpPr>
            <a:spLocks noGrp="1" noChangeArrowheads="1"/>
          </p:cNvSpPr>
          <p:nvPr>
            <p:ph idx="1"/>
          </p:nvPr>
        </p:nvSpPr>
        <p:spPr/>
        <p:txBody>
          <a:bodyPr/>
          <a:lstStyle/>
          <a:p>
            <a:endParaRPr lang="en-US" altLang="en-US" dirty="0"/>
          </a:p>
          <a:p>
            <a:endParaRPr lang="en-US" altLang="en-US" dirty="0"/>
          </a:p>
          <a:p>
            <a:endParaRPr lang="en-US" altLang="en-US" dirty="0"/>
          </a:p>
          <a:p>
            <a:endParaRPr lang="en-US" altLang="en-US" dirty="0"/>
          </a:p>
          <a:p>
            <a:r>
              <a:rPr lang="en-US" altLang="en-US" dirty="0"/>
              <a:t>Behavior of two processes operating on the same data item. The horizontal axis is time. </a:t>
            </a:r>
          </a:p>
          <a:p>
            <a:r>
              <a:rPr lang="en-US" altLang="en-US" dirty="0"/>
              <a:t>P1: Writes “W” value a to variable “x”</a:t>
            </a:r>
          </a:p>
          <a:p>
            <a:r>
              <a:rPr lang="en-US" altLang="en-US" dirty="0"/>
              <a:t>P2: Reads `NIL’ from “x” first and then `a’</a:t>
            </a:r>
          </a:p>
        </p:txBody>
      </p:sp>
      <p:pic>
        <p:nvPicPr>
          <p:cNvPr id="86020" name="Picture 4" descr="07-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4768" y="1602581"/>
            <a:ext cx="6835775" cy="10048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962CC93-B3B5-447F-B38A-A379A56805E2}"/>
              </a:ext>
            </a:extLst>
          </p:cNvPr>
          <p:cNvSpPr/>
          <p:nvPr/>
        </p:nvSpPr>
        <p:spPr>
          <a:xfrm>
            <a:off x="373855" y="6550223"/>
            <a:ext cx="11277599" cy="307777"/>
          </a:xfrm>
          <a:prstGeom prst="rect">
            <a:avLst/>
          </a:prstGeom>
        </p:spPr>
        <p:txBody>
          <a:bodyPr wrap="square">
            <a:spAutoFit/>
          </a:bodyPr>
          <a:lstStyle/>
          <a:p>
            <a:r>
              <a:rPr lang="en-US" altLang="en-US" sz="1400" dirty="0"/>
              <a:t>Adapted from: Tanenbaum &amp; Van Steen, Distributed Systems: Principles and Paradigms, 2e, (c) 2007 Prentice-Hall, Inc. All rights reserved. 0-13-239227-5</a:t>
            </a:r>
          </a:p>
        </p:txBody>
      </p:sp>
      <p:sp>
        <p:nvSpPr>
          <p:cNvPr id="5" name="Slide Number Placeholder 4">
            <a:extLst>
              <a:ext uri="{FF2B5EF4-FFF2-40B4-BE49-F238E27FC236}">
                <a16:creationId xmlns:a16="http://schemas.microsoft.com/office/drawing/2014/main" id="{4543C114-7EB1-45D5-B025-1953A39389B5}"/>
              </a:ext>
            </a:extLst>
          </p:cNvPr>
          <p:cNvSpPr>
            <a:spLocks noGrp="1"/>
          </p:cNvSpPr>
          <p:nvPr>
            <p:ph type="sldNum" sz="quarter" idx="12"/>
          </p:nvPr>
        </p:nvSpPr>
        <p:spPr/>
        <p:txBody>
          <a:bodyPr/>
          <a:lstStyle/>
          <a:p>
            <a:fld id="{E839097F-65DE-4F05-AAE3-D04AA2675967}" type="slidenum">
              <a:rPr lang="en-US" smtClean="0"/>
              <a:t>9</a:t>
            </a:fld>
            <a:endParaRPr lang="en-US"/>
          </a:p>
        </p:txBody>
      </p:sp>
    </p:spTree>
    <p:extLst>
      <p:ext uri="{BB962C8B-B14F-4D97-AF65-F5344CB8AC3E}">
        <p14:creationId xmlns:p14="http://schemas.microsoft.com/office/powerpoint/2010/main" val="14124598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3123</TotalTime>
  <Words>3345</Words>
  <Application>Microsoft Macintosh PowerPoint</Application>
  <PresentationFormat>Widescreen</PresentationFormat>
  <Paragraphs>593</Paragraphs>
  <Slides>43</Slides>
  <Notes>19</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Gill Sans</vt:lpstr>
      <vt:lpstr>Wingdings</vt:lpstr>
      <vt:lpstr>Office Theme</vt:lpstr>
      <vt:lpstr>Distributed Systems  15-440/15-640 – Fall 2018</vt:lpstr>
      <vt:lpstr>Organizational Updates</vt:lpstr>
      <vt:lpstr>Fault Tolerance Techniques So Far?</vt:lpstr>
      <vt:lpstr>Our Goal Today: Stay Up During Failures</vt:lpstr>
      <vt:lpstr>Outline for Today</vt:lpstr>
      <vt:lpstr>Simple Examples of Replication</vt:lpstr>
      <vt:lpstr>Read-only content</vt:lpstr>
      <vt:lpstr>But Read-write Data...</vt:lpstr>
      <vt:lpstr>Sequential Consistency (1)</vt:lpstr>
      <vt:lpstr>Sequential Consistency (2)</vt:lpstr>
      <vt:lpstr>But Read-write Data...</vt:lpstr>
      <vt:lpstr>Causal Consistency (1)</vt:lpstr>
      <vt:lpstr>Causal Consistency (2)</vt:lpstr>
      <vt:lpstr>But Read-write Data...</vt:lpstr>
      <vt:lpstr>Example of Consistency Guarantees</vt:lpstr>
      <vt:lpstr>Replication Strategies</vt:lpstr>
      <vt:lpstr>Outline for Today</vt:lpstr>
      <vt:lpstr>Assumptions Today</vt:lpstr>
      <vt:lpstr>Primary-Backup: Remote Write Protocol</vt:lpstr>
      <vt:lpstr>Local-Write P-B Protocol</vt:lpstr>
      <vt:lpstr>Primary-Backup Properties</vt:lpstr>
      <vt:lpstr>Implementing P-B</vt:lpstr>
      <vt:lpstr>p-b:  Did it happen?</vt:lpstr>
      <vt:lpstr>p-b:  Happened twice</vt:lpstr>
      <vt:lpstr>Outline for Today</vt:lpstr>
      <vt:lpstr>Quorum Based Consensus</vt:lpstr>
      <vt:lpstr>The Paxos Approach</vt:lpstr>
      <vt:lpstr>Requirements for Basic Paxos</vt:lpstr>
      <vt:lpstr>[FLP’85] Impossibility Result</vt:lpstr>
      <vt:lpstr>Paxos Components</vt:lpstr>
      <vt:lpstr>Strawman: Basic Two-Phase</vt:lpstr>
      <vt:lpstr>Let’s Discuss Some Problems &amp; Solutions</vt:lpstr>
      <vt:lpstr>Single Decree Paxos: Informal Description</vt:lpstr>
      <vt:lpstr>Single Decree Paxos: Protocol</vt:lpstr>
      <vt:lpstr>Paxos Examples</vt:lpstr>
      <vt:lpstr>Some Remarks</vt:lpstr>
      <vt:lpstr>Single Decree Paxos: Protocol</vt:lpstr>
      <vt:lpstr>Paxos is widespread!</vt:lpstr>
      <vt:lpstr>Paxos History</vt:lpstr>
      <vt:lpstr>Multi-Paxos</vt:lpstr>
      <vt:lpstr>More Remarks</vt:lpstr>
      <vt:lpstr>Beyond PAXOS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Systems  15-440 / 15-640</dc:title>
  <dc:creator>daniel</dc:creator>
  <cp:lastModifiedBy>Yuvraj Agarwal</cp:lastModifiedBy>
  <cp:revision>161</cp:revision>
  <dcterms:created xsi:type="dcterms:W3CDTF">2017-08-27T02:04:21Z</dcterms:created>
  <dcterms:modified xsi:type="dcterms:W3CDTF">2018-10-04T04:58:29Z</dcterms:modified>
</cp:coreProperties>
</file>